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 id="214748366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Nunito ExtraLight"/>
      <p:regular r:id="rId63"/>
      <p:bold r:id="rId64"/>
      <p:italic r:id="rId65"/>
      <p:boldItalic r:id="rId66"/>
    </p:embeddedFont>
    <p:embeddedFont>
      <p:font typeface="Roboto"/>
      <p:regular r:id="rId67"/>
      <p:bold r:id="rId68"/>
      <p:italic r:id="rId69"/>
      <p:boldItalic r:id="rId70"/>
    </p:embeddedFont>
    <p:embeddedFont>
      <p:font typeface="Nunito"/>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5" roundtripDataSignature="AMtx7mgA1BtDCk76/dInig/ox1K1un6J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Nunito-italic.fntdata"/><Relationship Id="rId72" Type="http://schemas.openxmlformats.org/officeDocument/2006/relationships/font" Target="fonts/Nunito-bold.fntdata"/><Relationship Id="rId31" Type="http://schemas.openxmlformats.org/officeDocument/2006/relationships/slide" Target="slides/slide24.xml"/><Relationship Id="rId75" Type="http://customschemas.google.com/relationships/presentationmetadata" Target="metadata"/><Relationship Id="rId30" Type="http://schemas.openxmlformats.org/officeDocument/2006/relationships/slide" Target="slides/slide23.xml"/><Relationship Id="rId74" Type="http://schemas.openxmlformats.org/officeDocument/2006/relationships/font" Target="fonts/Nunito-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Nunito-regular.fntdata"/><Relationship Id="rId70" Type="http://schemas.openxmlformats.org/officeDocument/2006/relationships/font" Target="fonts/Robo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NunitoExtraLight-bold.fntdata"/><Relationship Id="rId63" Type="http://schemas.openxmlformats.org/officeDocument/2006/relationships/font" Target="fonts/NunitoExtraLight-regular.fntdata"/><Relationship Id="rId22" Type="http://schemas.openxmlformats.org/officeDocument/2006/relationships/slide" Target="slides/slide15.xml"/><Relationship Id="rId66" Type="http://schemas.openxmlformats.org/officeDocument/2006/relationships/font" Target="fonts/NunitoExtraLight-boldItalic.fntdata"/><Relationship Id="rId21" Type="http://schemas.openxmlformats.org/officeDocument/2006/relationships/slide" Target="slides/slide14.xml"/><Relationship Id="rId65" Type="http://schemas.openxmlformats.org/officeDocument/2006/relationships/font" Target="fonts/NunitoExtraLight-italic.fntdata"/><Relationship Id="rId24" Type="http://schemas.openxmlformats.org/officeDocument/2006/relationships/slide" Target="slides/slide17.xml"/><Relationship Id="rId68" Type="http://schemas.openxmlformats.org/officeDocument/2006/relationships/font" Target="fonts/Roboto-bold.fntdata"/><Relationship Id="rId23" Type="http://schemas.openxmlformats.org/officeDocument/2006/relationships/slide" Target="slides/slide16.xml"/><Relationship Id="rId67" Type="http://schemas.openxmlformats.org/officeDocument/2006/relationships/font" Target="fonts/Robot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da130b52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da130b522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a130b52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da130b522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0" name="Google Shape;2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a130b52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da130b5226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4" name="Google Shape;37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a130b522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da130b522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a130b522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2da130b5226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a130b522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da130b522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0" name="Google Shape;470;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7" name="Google Shape;477;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3" name="Google Shape;483;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1" name="Google Shape;531;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da130b522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da130b5226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da130b522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2da130b5226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da130b522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2da130b5226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da130b522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da130b5226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da130b522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2da130b5226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a130b52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da130b522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a130b52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da130b522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hyperlink" Target="https://www.instagram.com/cmstreambe/" TargetMode="External"/><Relationship Id="rId13" Type="http://schemas.openxmlformats.org/officeDocument/2006/relationships/image" Target="../media/image11.png"/><Relationship Id="rId12"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9.png"/><Relationship Id="rId4" Type="http://schemas.openxmlformats.org/officeDocument/2006/relationships/hyperlink" Target="https://www.linkedin.com/company/streambe/" TargetMode="External"/><Relationship Id="rId9" Type="http://schemas.openxmlformats.org/officeDocument/2006/relationships/image" Target="../media/image7.png"/><Relationship Id="rId5" Type="http://schemas.openxmlformats.org/officeDocument/2006/relationships/hyperlink" Target="https://www.facebook.com/Streambe/" TargetMode="External"/><Relationship Id="rId6" Type="http://schemas.openxmlformats.org/officeDocument/2006/relationships/image" Target="../media/image33.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hyperlink" Target="https://www.instagram.com/cmstreambe/" TargetMode="External"/><Relationship Id="rId12"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9.png"/><Relationship Id="rId4" Type="http://schemas.openxmlformats.org/officeDocument/2006/relationships/hyperlink" Target="https://www.linkedin.com/company/streambe/" TargetMode="External"/><Relationship Id="rId9" Type="http://schemas.openxmlformats.org/officeDocument/2006/relationships/image" Target="../media/image7.png"/><Relationship Id="rId5" Type="http://schemas.openxmlformats.org/officeDocument/2006/relationships/hyperlink" Target="https://www.facebook.com/Streambe/" TargetMode="External"/><Relationship Id="rId6" Type="http://schemas.openxmlformats.org/officeDocument/2006/relationships/image" Target="../media/image33.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44"/>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4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4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4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 name="Google Shape;12;p44"/>
          <p:cNvGrpSpPr/>
          <p:nvPr/>
        </p:nvGrpSpPr>
        <p:grpSpPr>
          <a:xfrm>
            <a:off x="3599770" y="4739645"/>
            <a:ext cx="1965000" cy="329110"/>
            <a:chOff x="3076828" y="6119929"/>
            <a:chExt cx="2983149" cy="499636"/>
          </a:xfrm>
        </p:grpSpPr>
        <p:pic>
          <p:nvPicPr>
            <p:cNvPr id="13" name="Google Shape;13;p4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4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4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46"/>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4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4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4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4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4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5" name="Google Shape;85;p46"/>
          <p:cNvGrpSpPr/>
          <p:nvPr/>
        </p:nvGrpSpPr>
        <p:grpSpPr>
          <a:xfrm>
            <a:off x="3599770" y="4739645"/>
            <a:ext cx="1965000" cy="329110"/>
            <a:chOff x="3076828" y="6119929"/>
            <a:chExt cx="2983149" cy="499636"/>
          </a:xfrm>
        </p:grpSpPr>
        <p:pic>
          <p:nvPicPr>
            <p:cNvPr id="86" name="Google Shape;86;p4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4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4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4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4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4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4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4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4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4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47"/>
          <p:cNvGrpSpPr/>
          <p:nvPr/>
        </p:nvGrpSpPr>
        <p:grpSpPr>
          <a:xfrm>
            <a:off x="3599770" y="4739645"/>
            <a:ext cx="1965000" cy="329110"/>
            <a:chOff x="3076828" y="6119929"/>
            <a:chExt cx="2983149" cy="499636"/>
          </a:xfrm>
        </p:grpSpPr>
        <p:pic>
          <p:nvPicPr>
            <p:cNvPr id="98" name="Google Shape;98;p4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4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4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48"/>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4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4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4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06" name="Google Shape;106;p48"/>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48"/>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5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13" name="Google Shape;113;p57"/>
          <p:cNvGrpSpPr/>
          <p:nvPr/>
        </p:nvGrpSpPr>
        <p:grpSpPr>
          <a:xfrm>
            <a:off x="3599770" y="4739645"/>
            <a:ext cx="1965000" cy="329110"/>
            <a:chOff x="3076828" y="6119929"/>
            <a:chExt cx="2983149" cy="499636"/>
          </a:xfrm>
        </p:grpSpPr>
        <p:pic>
          <p:nvPicPr>
            <p:cNvPr id="114" name="Google Shape;114;p5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5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5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58"/>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3" name="Google Shape;123;p58"/>
          <p:cNvGrpSpPr/>
          <p:nvPr/>
        </p:nvGrpSpPr>
        <p:grpSpPr>
          <a:xfrm>
            <a:off x="3599770" y="4739645"/>
            <a:ext cx="1965000" cy="329110"/>
            <a:chOff x="3076828" y="6119929"/>
            <a:chExt cx="2983149" cy="499636"/>
          </a:xfrm>
        </p:grpSpPr>
        <p:pic>
          <p:nvPicPr>
            <p:cNvPr id="124" name="Google Shape;124;p5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5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5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59"/>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5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5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35" name="Google Shape;135;p59"/>
          <p:cNvGrpSpPr/>
          <p:nvPr/>
        </p:nvGrpSpPr>
        <p:grpSpPr>
          <a:xfrm>
            <a:off x="3599770" y="4739645"/>
            <a:ext cx="1965000" cy="329110"/>
            <a:chOff x="3076828" y="6119929"/>
            <a:chExt cx="2983149" cy="499636"/>
          </a:xfrm>
        </p:grpSpPr>
        <p:pic>
          <p:nvPicPr>
            <p:cNvPr id="136" name="Google Shape;136;p5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5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5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60"/>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6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6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6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6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6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47" name="Google Shape;147;p60"/>
          <p:cNvGrpSpPr/>
          <p:nvPr/>
        </p:nvGrpSpPr>
        <p:grpSpPr>
          <a:xfrm>
            <a:off x="3599770" y="4739645"/>
            <a:ext cx="1965000" cy="329110"/>
            <a:chOff x="3076828" y="6119929"/>
            <a:chExt cx="2983149" cy="499636"/>
          </a:xfrm>
        </p:grpSpPr>
        <p:pic>
          <p:nvPicPr>
            <p:cNvPr id="148" name="Google Shape;148;p6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6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6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6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5" name="Google Shape;155;p61"/>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6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6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6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6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62" name="Google Shape;162;p62"/>
          <p:cNvGrpSpPr/>
          <p:nvPr/>
        </p:nvGrpSpPr>
        <p:grpSpPr>
          <a:xfrm>
            <a:off x="3599770" y="4739645"/>
            <a:ext cx="1965000" cy="329110"/>
            <a:chOff x="3076828" y="6119929"/>
            <a:chExt cx="2983149" cy="499636"/>
          </a:xfrm>
        </p:grpSpPr>
        <p:pic>
          <p:nvPicPr>
            <p:cNvPr id="163" name="Google Shape;163;p6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6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6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6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6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63"/>
          <p:cNvSpPr/>
          <p:nvPr>
            <p:ph idx="2" type="pic"/>
          </p:nvPr>
        </p:nvSpPr>
        <p:spPr>
          <a:xfrm>
            <a:off x="3887391" y="740569"/>
            <a:ext cx="4629300" cy="3655200"/>
          </a:xfrm>
          <a:prstGeom prst="rect">
            <a:avLst/>
          </a:prstGeom>
          <a:noFill/>
          <a:ln>
            <a:noFill/>
          </a:ln>
        </p:spPr>
      </p:sp>
      <p:sp>
        <p:nvSpPr>
          <p:cNvPr id="170" name="Google Shape;170;p6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6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6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6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74" name="Google Shape;174;p63"/>
          <p:cNvGrpSpPr/>
          <p:nvPr/>
        </p:nvGrpSpPr>
        <p:grpSpPr>
          <a:xfrm>
            <a:off x="3599770" y="4739645"/>
            <a:ext cx="1965000" cy="329110"/>
            <a:chOff x="3076828" y="6119929"/>
            <a:chExt cx="2983149" cy="499636"/>
          </a:xfrm>
        </p:grpSpPr>
        <p:pic>
          <p:nvPicPr>
            <p:cNvPr id="175" name="Google Shape;175;p6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6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6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49"/>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4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2" name="Shape 182"/>
        <p:cNvGrpSpPr/>
        <p:nvPr/>
      </p:nvGrpSpPr>
      <p:grpSpPr>
        <a:xfrm>
          <a:off x="0" y="0"/>
          <a:ext cx="0" cy="0"/>
          <a:chOff x="0" y="0"/>
          <a:chExt cx="0" cy="0"/>
        </a:xfrm>
      </p:grpSpPr>
      <p:sp>
        <p:nvSpPr>
          <p:cNvPr id="183" name="Google Shape;183;p6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4" name="Google Shape;184;p6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5" name="Google Shape;18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6" name="Shape 186"/>
        <p:cNvGrpSpPr/>
        <p:nvPr/>
      </p:nvGrpSpPr>
      <p:grpSpPr>
        <a:xfrm>
          <a:off x="0" y="0"/>
          <a:ext cx="0" cy="0"/>
          <a:chOff x="0" y="0"/>
          <a:chExt cx="0" cy="0"/>
        </a:xfrm>
      </p:grpSpPr>
      <p:sp>
        <p:nvSpPr>
          <p:cNvPr id="187" name="Google Shape;187;p6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8" name="Google Shape;188;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 name="Shape 189"/>
        <p:cNvGrpSpPr/>
        <p:nvPr/>
      </p:nvGrpSpPr>
      <p:grpSpPr>
        <a:xfrm>
          <a:off x="0" y="0"/>
          <a:ext cx="0" cy="0"/>
          <a:chOff x="0" y="0"/>
          <a:chExt cx="0" cy="0"/>
        </a:xfrm>
      </p:grpSpPr>
      <p:sp>
        <p:nvSpPr>
          <p:cNvPr id="190" name="Google Shape;190;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 name="Google Shape;191;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2" name="Google Shape;192;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3" name="Shape 193"/>
        <p:cNvGrpSpPr/>
        <p:nvPr/>
      </p:nvGrpSpPr>
      <p:grpSpPr>
        <a:xfrm>
          <a:off x="0" y="0"/>
          <a:ext cx="0" cy="0"/>
          <a:chOff x="0" y="0"/>
          <a:chExt cx="0" cy="0"/>
        </a:xfrm>
      </p:grpSpPr>
      <p:sp>
        <p:nvSpPr>
          <p:cNvPr id="194" name="Google Shape;194;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5" name="Google Shape;195;p6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6" name="Google Shape;196;p6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7" name="Google Shape;197;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8" name="Shape 198"/>
        <p:cNvGrpSpPr/>
        <p:nvPr/>
      </p:nvGrpSpPr>
      <p:grpSpPr>
        <a:xfrm>
          <a:off x="0" y="0"/>
          <a:ext cx="0" cy="0"/>
          <a:chOff x="0" y="0"/>
          <a:chExt cx="0" cy="0"/>
        </a:xfrm>
      </p:grpSpPr>
      <p:sp>
        <p:nvSpPr>
          <p:cNvPr id="199" name="Google Shape;199;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0" name="Google Shape;200;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1" name="Shape 201"/>
        <p:cNvGrpSpPr/>
        <p:nvPr/>
      </p:nvGrpSpPr>
      <p:grpSpPr>
        <a:xfrm>
          <a:off x="0" y="0"/>
          <a:ext cx="0" cy="0"/>
          <a:chOff x="0" y="0"/>
          <a:chExt cx="0" cy="0"/>
        </a:xfrm>
      </p:grpSpPr>
      <p:sp>
        <p:nvSpPr>
          <p:cNvPr id="202" name="Google Shape;202;p7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3" name="Google Shape;203;p7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4" name="Google Shape;204;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5" name="Shape 205"/>
        <p:cNvGrpSpPr/>
        <p:nvPr/>
      </p:nvGrpSpPr>
      <p:grpSpPr>
        <a:xfrm>
          <a:off x="0" y="0"/>
          <a:ext cx="0" cy="0"/>
          <a:chOff x="0" y="0"/>
          <a:chExt cx="0" cy="0"/>
        </a:xfrm>
      </p:grpSpPr>
      <p:sp>
        <p:nvSpPr>
          <p:cNvPr id="206" name="Google Shape;206;p7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7" name="Google Shape;20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 name="Shape 208"/>
        <p:cNvGrpSpPr/>
        <p:nvPr/>
      </p:nvGrpSpPr>
      <p:grpSpPr>
        <a:xfrm>
          <a:off x="0" y="0"/>
          <a:ext cx="0" cy="0"/>
          <a:chOff x="0" y="0"/>
          <a:chExt cx="0" cy="0"/>
        </a:xfrm>
      </p:grpSpPr>
      <p:sp>
        <p:nvSpPr>
          <p:cNvPr id="209" name="Google Shape;209;p7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11" name="Google Shape;211;p7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12" name="Google Shape;212;p7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3" name="Google Shape;213;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4" name="Shape 214"/>
        <p:cNvGrpSpPr/>
        <p:nvPr/>
      </p:nvGrpSpPr>
      <p:grpSpPr>
        <a:xfrm>
          <a:off x="0" y="0"/>
          <a:ext cx="0" cy="0"/>
          <a:chOff x="0" y="0"/>
          <a:chExt cx="0" cy="0"/>
        </a:xfrm>
      </p:grpSpPr>
      <p:sp>
        <p:nvSpPr>
          <p:cNvPr id="215" name="Google Shape;215;p7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16" name="Google Shape;216;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7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9" name="Google Shape;219;p7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20" name="Google Shape;220;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50"/>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5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5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1" name="Shape 221"/>
        <p:cNvGrpSpPr/>
        <p:nvPr/>
      </p:nvGrpSpPr>
      <p:grpSpPr>
        <a:xfrm>
          <a:off x="0" y="0"/>
          <a:ext cx="0" cy="0"/>
          <a:chOff x="0" y="0"/>
          <a:chExt cx="0" cy="0"/>
        </a:xfrm>
      </p:grpSpPr>
      <p:sp>
        <p:nvSpPr>
          <p:cNvPr id="222" name="Google Shape;222;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51"/>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51"/>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51"/>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5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52"/>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52"/>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52"/>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52"/>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53"/>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53"/>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pic>
        <p:nvPicPr>
          <p:cNvPr id="36" name="Google Shape;36;p53"/>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54"/>
          <p:cNvGrpSpPr/>
          <p:nvPr/>
        </p:nvGrpSpPr>
        <p:grpSpPr>
          <a:xfrm>
            <a:off x="1670402" y="4712397"/>
            <a:ext cx="5803196" cy="180000"/>
            <a:chOff x="2531757" y="9424819"/>
            <a:chExt cx="11606393" cy="360000"/>
          </a:xfrm>
        </p:grpSpPr>
        <p:pic>
          <p:nvPicPr>
            <p:cNvPr id="39" name="Google Shape;39;p54">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54"/>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54">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54"/>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54">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54"/>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54"/>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54"/>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54"/>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54"/>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54"/>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54"/>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54"/>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55"/>
          <p:cNvGrpSpPr/>
          <p:nvPr/>
        </p:nvGrpSpPr>
        <p:grpSpPr>
          <a:xfrm>
            <a:off x="1670402" y="4712397"/>
            <a:ext cx="5803196" cy="180000"/>
            <a:chOff x="2531757" y="9424819"/>
            <a:chExt cx="11606393" cy="360000"/>
          </a:xfrm>
        </p:grpSpPr>
        <p:pic>
          <p:nvPicPr>
            <p:cNvPr id="54" name="Google Shape;54;p55">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55"/>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55">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55"/>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55">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55"/>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55"/>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55"/>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55"/>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55"/>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5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slideLayout" Target="../slideLayouts/slideLayout19.xml"/><Relationship Id="rId1" Type="http://schemas.openxmlformats.org/officeDocument/2006/relationships/image" Target="../media/image8.jpg"/><Relationship Id="rId2" Type="http://schemas.openxmlformats.org/officeDocument/2006/relationships/image" Target="../media/image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45"/>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4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4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4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77" name="Google Shape;77;p45"/>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8" name="Shape 178"/>
        <p:cNvGrpSpPr/>
        <p:nvPr/>
      </p:nvGrpSpPr>
      <p:grpSpPr>
        <a:xfrm>
          <a:off x="0" y="0"/>
          <a:ext cx="0" cy="0"/>
          <a:chOff x="0" y="0"/>
          <a:chExt cx="0" cy="0"/>
        </a:xfrm>
      </p:grpSpPr>
      <p:sp>
        <p:nvSpPr>
          <p:cNvPr id="179" name="Google Shape;179;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80" name="Google Shape;180;p6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81" name="Google Shape;181;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s://wa.me/549116133174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hyperlink" Target="https://wa.me/5491161331747" TargetMode="External"/><Relationship Id="rId5"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6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8.png"/><Relationship Id="rId6" Type="http://schemas.openxmlformats.org/officeDocument/2006/relationships/image" Target="../media/image39.png"/><Relationship Id="rId7" Type="http://schemas.openxmlformats.org/officeDocument/2006/relationships/image" Target="../media/image7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hyperlink" Target="https://wa.me/549116133174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6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71.png"/><Relationship Id="rId4" Type="http://schemas.openxmlformats.org/officeDocument/2006/relationships/image" Target="../media/image43.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hyperlink" Target="https://wa.me/5491161331747" TargetMode="External"/><Relationship Id="rId5"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62.png"/><Relationship Id="rId9"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66.png"/><Relationship Id="rId8"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8"/>
          <p:cNvSpPr txBox="1"/>
          <p:nvPr>
            <p:ph type="ctrTitle"/>
          </p:nvPr>
        </p:nvSpPr>
        <p:spPr>
          <a:xfrm>
            <a:off x="1266568" y="670901"/>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Herramientas</a:t>
            </a:r>
            <a:endParaRPr/>
          </a:p>
        </p:txBody>
      </p:sp>
      <p:sp>
        <p:nvSpPr>
          <p:cNvPr id="292" name="Google Shape;292;p8"/>
          <p:cNvSpPr txBox="1"/>
          <p:nvPr>
            <p:ph idx="1" type="subTitle"/>
          </p:nvPr>
        </p:nvSpPr>
        <p:spPr>
          <a:xfrm>
            <a:off x="385120" y="1482011"/>
            <a:ext cx="4738816"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SzPts val="1800"/>
              <a:buFont typeface="Noto Sans Symbols"/>
              <a:buChar char="✔"/>
            </a:pPr>
            <a:r>
              <a:rPr lang="es-ES"/>
              <a:t>Mantén a tu alcance </a:t>
            </a:r>
            <a:r>
              <a:rPr b="1" lang="es-ES"/>
              <a:t>agua, mate o café</a:t>
            </a:r>
            <a:endParaRPr/>
          </a:p>
          <a:p>
            <a:pPr indent="0" lvl="0" marL="95250" rtl="0" algn="ctr">
              <a:lnSpc>
                <a:spcPct val="90000"/>
              </a:lnSpc>
              <a:spcBef>
                <a:spcPts val="800"/>
              </a:spcBef>
              <a:spcAft>
                <a:spcPts val="0"/>
              </a:spcAft>
              <a:buSzPts val="1800"/>
              <a:buNone/>
            </a:pPr>
            <a:r>
              <a:t/>
            </a:r>
            <a:endParaRPr/>
          </a:p>
        </p:txBody>
      </p:sp>
      <p:sp>
        <p:nvSpPr>
          <p:cNvPr id="293" name="Google Shape;293;p8"/>
          <p:cNvSpPr txBox="1"/>
          <p:nvPr/>
        </p:nvSpPr>
        <p:spPr>
          <a:xfrm>
            <a:off x="5266037" y="1392195"/>
            <a:ext cx="3540211" cy="270201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Noto Sans Symbols"/>
              <a:buChar char="✔"/>
            </a:pPr>
            <a:r>
              <a:rPr b="0" i="0" lang="es-ES" sz="1800" u="none" cap="none" strike="noStrike">
                <a:solidFill>
                  <a:schemeClr val="dk1"/>
                </a:solidFill>
                <a:latin typeface="Nunito"/>
                <a:ea typeface="Nunito"/>
                <a:cs typeface="Nunito"/>
                <a:sym typeface="Nunito"/>
              </a:rPr>
              <a:t>Si lo necesitas, ten a mano lápiz y papel para que no se escapen las ideas. Pero recuerda que </a:t>
            </a:r>
            <a:r>
              <a:rPr b="1" i="0" lang="es-ES" sz="1800" u="none" cap="none" strike="noStrike">
                <a:solidFill>
                  <a:schemeClr val="dk1"/>
                </a:solidFill>
                <a:latin typeface="Nunito"/>
                <a:ea typeface="Nunito"/>
                <a:cs typeface="Nunito"/>
                <a:sym typeface="Nunito"/>
              </a:rPr>
              <a:t>en Google Drive tienes archivos que te ayudarán a repasar, incluidas las presentaciones.</a:t>
            </a:r>
            <a:endParaRPr b="0" i="0" sz="1400" u="none" cap="none" strike="noStrike">
              <a:solidFill>
                <a:srgbClr val="000000"/>
              </a:solidFill>
              <a:latin typeface="Arial"/>
              <a:ea typeface="Arial"/>
              <a:cs typeface="Arial"/>
              <a:sym typeface="Arial"/>
            </a:endParaRPr>
          </a:p>
          <a:p>
            <a:pPr indent="0" lvl="0" marL="9525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sp>
        <p:nvSpPr>
          <p:cNvPr id="294" name="Google Shape;294;p8"/>
          <p:cNvSpPr txBox="1"/>
          <p:nvPr/>
        </p:nvSpPr>
        <p:spPr>
          <a:xfrm>
            <a:off x="306859" y="2303581"/>
            <a:ext cx="4635844"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Noto Sans Symbols"/>
              <a:buChar char="✔"/>
            </a:pPr>
            <a:r>
              <a:rPr b="0" i="0" lang="es-ES" sz="1800" u="none" cap="none" strike="noStrike">
                <a:solidFill>
                  <a:schemeClr val="dk1"/>
                </a:solidFill>
                <a:latin typeface="Nunito"/>
                <a:ea typeface="Nunito"/>
                <a:cs typeface="Nunito"/>
                <a:sym typeface="Nunito"/>
              </a:rPr>
              <a:t>Conéctate desde algún equipo (laptop, tablet) que te permita </a:t>
            </a:r>
            <a:r>
              <a:rPr b="1" i="0" lang="es-ES" sz="1800" u="none" cap="none" strike="noStrike">
                <a:solidFill>
                  <a:schemeClr val="dk1"/>
                </a:solidFill>
                <a:latin typeface="Nunito"/>
                <a:ea typeface="Nunito"/>
                <a:cs typeface="Nunito"/>
                <a:sym typeface="Nunito"/>
              </a:rPr>
              <a:t>realizar las actividades</a:t>
            </a:r>
            <a:r>
              <a:rPr b="0" i="0" lang="es-ES" sz="1800" u="none" cap="none" strike="noStrike">
                <a:solidFill>
                  <a:schemeClr val="dk1"/>
                </a:solidFill>
                <a:latin typeface="Nunito"/>
                <a:ea typeface="Nunito"/>
                <a:cs typeface="Nunito"/>
                <a:sym typeface="Nunito"/>
              </a:rPr>
              <a:t> sin complicaciones.</a:t>
            </a:r>
            <a:endParaRPr b="0" i="0" sz="1800" u="none" cap="none" strike="noStrike">
              <a:solidFill>
                <a:schemeClr val="dk1"/>
              </a:solidFill>
              <a:latin typeface="Nunito"/>
              <a:ea typeface="Nunito"/>
              <a:cs typeface="Nunito"/>
              <a:sym typeface="Nunito"/>
            </a:endParaRPr>
          </a:p>
        </p:txBody>
      </p:sp>
      <p:sp>
        <p:nvSpPr>
          <p:cNvPr id="295" name="Google Shape;295;p8"/>
          <p:cNvSpPr txBox="1"/>
          <p:nvPr/>
        </p:nvSpPr>
        <p:spPr>
          <a:xfrm>
            <a:off x="442784" y="3545281"/>
            <a:ext cx="4635844"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Noto Sans Symbols"/>
              <a:buChar char="✔"/>
            </a:pPr>
            <a:r>
              <a:rPr b="0" i="0" lang="es-ES" sz="1800" u="none" cap="none" strike="noStrike">
                <a:solidFill>
                  <a:schemeClr val="dk1"/>
                </a:solidFill>
                <a:latin typeface="Nunito"/>
                <a:ea typeface="Nunito"/>
                <a:cs typeface="Nunito"/>
                <a:sym typeface="Nunito"/>
              </a:rPr>
              <a:t>Todas las clases quedarán grabadas y serán compartidas tanto en la </a:t>
            </a:r>
            <a:r>
              <a:rPr b="1" i="0" lang="es-ES" sz="1800" u="none" cap="none" strike="noStrike">
                <a:solidFill>
                  <a:schemeClr val="dk1"/>
                </a:solidFill>
                <a:latin typeface="Nunito"/>
                <a:ea typeface="Nunito"/>
                <a:cs typeface="Nunito"/>
                <a:sym typeface="Nunito"/>
              </a:rPr>
              <a:t>plataforma Google Drive</a:t>
            </a:r>
            <a:r>
              <a:rPr b="0" i="0" lang="es-ES" sz="1800" u="none" cap="none" strike="noStrike">
                <a:solidFill>
                  <a:schemeClr val="dk1"/>
                </a:solidFill>
                <a:latin typeface="Nunito"/>
                <a:ea typeface="Nunito"/>
                <a:cs typeface="Nunito"/>
                <a:sym typeface="Nunito"/>
              </a:rPr>
              <a:t>.</a:t>
            </a:r>
            <a:endParaRPr b="0" i="0" sz="1800" u="none" cap="none" strike="noStrike">
              <a:solidFill>
                <a:schemeClr val="dk1"/>
              </a:solidFill>
              <a:latin typeface="Nunito"/>
              <a:ea typeface="Nunito"/>
              <a:cs typeface="Nunito"/>
              <a:sym typeface="Nunito"/>
            </a:endParaRPr>
          </a:p>
        </p:txBody>
      </p:sp>
      <p:pic>
        <p:nvPicPr>
          <p:cNvPr id="296" name="Google Shape;296;p8"/>
          <p:cNvPicPr preferRelativeResize="0"/>
          <p:nvPr/>
        </p:nvPicPr>
        <p:blipFill rotWithShape="1">
          <a:blip r:embed="rId3">
            <a:alphaModFix/>
          </a:blip>
          <a:srcRect b="0" l="0" r="0" t="0"/>
          <a:stretch/>
        </p:blipFill>
        <p:spPr>
          <a:xfrm>
            <a:off x="4318172" y="98853"/>
            <a:ext cx="624531" cy="6245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da130b5226_0_13"/>
          <p:cNvSpPr txBox="1"/>
          <p:nvPr>
            <p:ph type="ctrTitle"/>
          </p:nvPr>
        </p:nvSpPr>
        <p:spPr>
          <a:xfrm>
            <a:off x="225475" y="172425"/>
            <a:ext cx="8595900" cy="15351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lang="es-ES"/>
              <a:t>Explora y Aprende con ChatGPT: Uso Consciente y Moderado</a:t>
            </a:r>
            <a:endParaRPr/>
          </a:p>
        </p:txBody>
      </p:sp>
      <p:sp>
        <p:nvSpPr>
          <p:cNvPr id="302" name="Google Shape;302;g2da130b5226_0_13"/>
          <p:cNvSpPr txBox="1"/>
          <p:nvPr>
            <p:ph idx="1" type="subTitle"/>
          </p:nvPr>
        </p:nvSpPr>
        <p:spPr>
          <a:xfrm>
            <a:off x="561750" y="2505975"/>
            <a:ext cx="8020500" cy="23133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Es una ventana a un mundo de información y aprendizaje interactivo, pero debe utilizarse con </a:t>
            </a:r>
            <a:r>
              <a:rPr b="1" lang="es-ES"/>
              <a:t>prudencia </a:t>
            </a:r>
            <a:r>
              <a:rPr lang="es-ES"/>
              <a:t>y </a:t>
            </a:r>
            <a:r>
              <a:rPr b="1" lang="es-ES"/>
              <a:t>responsabilidad</a:t>
            </a:r>
            <a:r>
              <a:rPr lang="es-ES"/>
              <a:t>. Alentamos a todos a aprovechar esta herramienta de manera que complementen su educación, al tiempo que desarrollan y mantienen sus habilidades de investigación y análisis crítico.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9"/>
          <p:cNvSpPr txBox="1"/>
          <p:nvPr>
            <p:ph type="ctrTitle"/>
          </p:nvPr>
        </p:nvSpPr>
        <p:spPr>
          <a:xfrm>
            <a:off x="1101811" y="1070918"/>
            <a:ext cx="6858000" cy="7295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Equipo</a:t>
            </a:r>
            <a:endParaRPr/>
          </a:p>
        </p:txBody>
      </p:sp>
      <p:sp>
        <p:nvSpPr>
          <p:cNvPr id="308" name="Google Shape;308;p9"/>
          <p:cNvSpPr txBox="1"/>
          <p:nvPr>
            <p:ph idx="1" type="subTitle"/>
          </p:nvPr>
        </p:nvSpPr>
        <p:spPr>
          <a:xfrm>
            <a:off x="1159475" y="2158314"/>
            <a:ext cx="6858000" cy="2279186"/>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SzPct val="108107"/>
              <a:buFont typeface="Noto Sans Symbols"/>
              <a:buChar char="✔"/>
            </a:pPr>
            <a:r>
              <a:rPr b="1" lang="es-ES"/>
              <a:t>¡Participa en Discord!</a:t>
            </a:r>
            <a:r>
              <a:rPr lang="es-ES"/>
              <a:t> Son un gran espacio para atender dudas y mostrar avances.</a:t>
            </a:r>
            <a:endParaRPr b="1"/>
          </a:p>
          <a:p>
            <a:pPr indent="-247650" lvl="0" marL="457200" rtl="0" algn="ctr">
              <a:lnSpc>
                <a:spcPct val="90000"/>
              </a:lnSpc>
              <a:spcBef>
                <a:spcPts val="800"/>
              </a:spcBef>
              <a:spcAft>
                <a:spcPts val="0"/>
              </a:spcAft>
              <a:buSzPct val="108107"/>
              <a:buFont typeface="Noto Sans Symbols"/>
              <a:buNone/>
            </a:pPr>
            <a:r>
              <a:t/>
            </a:r>
            <a:endParaRPr/>
          </a:p>
          <a:p>
            <a:pPr indent="-361950" lvl="0" marL="457200" rtl="0" algn="ctr">
              <a:lnSpc>
                <a:spcPct val="90000"/>
              </a:lnSpc>
              <a:spcBef>
                <a:spcPts val="800"/>
              </a:spcBef>
              <a:spcAft>
                <a:spcPts val="0"/>
              </a:spcAft>
              <a:buSzPct val="108107"/>
              <a:buFont typeface="Noto Sans Symbols"/>
              <a:buChar char="✔"/>
            </a:pPr>
            <a:r>
              <a:rPr lang="es-ES"/>
              <a:t>Intercambia ideas por </a:t>
            </a:r>
            <a:r>
              <a:rPr b="1" lang="es-ES"/>
              <a:t>el chat.</a:t>
            </a:r>
            <a:r>
              <a:rPr lang="es-ES"/>
              <a:t>.</a:t>
            </a:r>
            <a:endParaRPr b="1"/>
          </a:p>
          <a:p>
            <a:pPr indent="-247650" lvl="0" marL="457200" rtl="0" algn="ctr">
              <a:lnSpc>
                <a:spcPct val="90000"/>
              </a:lnSpc>
              <a:spcBef>
                <a:spcPts val="800"/>
              </a:spcBef>
              <a:spcAft>
                <a:spcPts val="0"/>
              </a:spcAft>
              <a:buSzPct val="108107"/>
              <a:buFont typeface="Noto Sans Symbols"/>
              <a:buNone/>
            </a:pPr>
            <a:r>
              <a:t/>
            </a:r>
            <a:endParaRPr b="1"/>
          </a:p>
          <a:p>
            <a:pPr indent="-361950" lvl="0" marL="457200" rtl="0" algn="ctr">
              <a:lnSpc>
                <a:spcPct val="90000"/>
              </a:lnSpc>
              <a:spcBef>
                <a:spcPts val="800"/>
              </a:spcBef>
              <a:spcAft>
                <a:spcPts val="0"/>
              </a:spcAft>
              <a:buSzPct val="108107"/>
              <a:buFont typeface="Noto Sans Symbols"/>
              <a:buChar char="✔"/>
            </a:pPr>
            <a:r>
              <a:rPr lang="es-ES"/>
              <a:t>Siempre </a:t>
            </a:r>
            <a:r>
              <a:rPr b="1" lang="es-ES"/>
              <a:t>interactúa respetuosamente</a:t>
            </a:r>
            <a:r>
              <a:rPr lang="es-ES"/>
              <a:t>.</a:t>
            </a:r>
            <a:endParaRPr b="1"/>
          </a:p>
          <a:p>
            <a:pPr indent="-361950" lvl="0" marL="457200" rtl="0" algn="ctr">
              <a:lnSpc>
                <a:spcPct val="90000"/>
              </a:lnSpc>
              <a:spcBef>
                <a:spcPts val="800"/>
              </a:spcBef>
              <a:spcAft>
                <a:spcPts val="0"/>
              </a:spcAft>
              <a:buSzPct val="108107"/>
              <a:buNone/>
            </a:pPr>
            <a:br>
              <a:rPr lang="es-ES"/>
            </a:br>
            <a:endParaRPr b="1"/>
          </a:p>
          <a:p>
            <a:pPr indent="-361950" lvl="0" marL="457200" rtl="0" algn="ctr">
              <a:lnSpc>
                <a:spcPct val="90000"/>
              </a:lnSpc>
              <a:spcBef>
                <a:spcPts val="800"/>
              </a:spcBef>
              <a:spcAft>
                <a:spcPts val="0"/>
              </a:spcAft>
              <a:buClr>
                <a:schemeClr val="dk1"/>
              </a:buClr>
              <a:buSzPct val="108107"/>
              <a:buNone/>
            </a:pPr>
            <a:r>
              <a:t/>
            </a:r>
            <a:endParaRPr/>
          </a:p>
        </p:txBody>
      </p:sp>
      <p:pic>
        <p:nvPicPr>
          <p:cNvPr id="309" name="Google Shape;309;p9"/>
          <p:cNvPicPr preferRelativeResize="0"/>
          <p:nvPr/>
        </p:nvPicPr>
        <p:blipFill rotWithShape="1">
          <a:blip r:embed="rId3">
            <a:alphaModFix/>
          </a:blip>
          <a:srcRect b="0" l="0" r="0" t="0"/>
          <a:stretch/>
        </p:blipFill>
        <p:spPr>
          <a:xfrm>
            <a:off x="4028608" y="238898"/>
            <a:ext cx="864668" cy="86466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0"/>
          <p:cNvSpPr txBox="1"/>
          <p:nvPr>
            <p:ph type="ctrTitle"/>
          </p:nvPr>
        </p:nvSpPr>
        <p:spPr>
          <a:xfrm>
            <a:off x="1151238" y="133604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Interacciones</a:t>
            </a:r>
            <a:br>
              <a:rPr b="0" lang="es-ES"/>
            </a:br>
            <a:r>
              <a:rPr lang="es-ES"/>
              <a:t>en clase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Mientras el profesor explica</a:t>
            </a:r>
            <a:br>
              <a:rPr b="0" lang="es-ES"/>
            </a:br>
            <a:br>
              <a:rPr lang="es-ES"/>
            </a:br>
            <a:endParaRPr/>
          </a:p>
        </p:txBody>
      </p:sp>
      <p:sp>
        <p:nvSpPr>
          <p:cNvPr id="320" name="Google Shape;320;p11"/>
          <p:cNvSpPr txBox="1"/>
          <p:nvPr>
            <p:ph idx="1" type="subTitle"/>
          </p:nvPr>
        </p:nvSpPr>
        <p:spPr>
          <a:xfrm>
            <a:off x="1093573" y="2174307"/>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Si tienes dudas durante la explicación, podemos sacarnos las dudas en forma colaborativa en el chat de discord.</a:t>
            </a:r>
            <a:endParaRPr/>
          </a:p>
          <a:p>
            <a:pPr indent="-361950" lvl="0" marL="457200" rtl="0" algn="ctr">
              <a:lnSpc>
                <a:spcPct val="90000"/>
              </a:lnSpc>
              <a:spcBef>
                <a:spcPts val="800"/>
              </a:spcBef>
              <a:spcAft>
                <a:spcPts val="0"/>
              </a:spcAft>
              <a:buClr>
                <a:schemeClr val="dk1"/>
              </a:buClr>
              <a:buSzPts val="1800"/>
              <a:buNone/>
            </a:pPr>
            <a:br>
              <a:rPr lang="es-ES"/>
            </a:br>
            <a:r>
              <a:rPr b="1" lang="es-ES"/>
              <a:t>¡Tu duda puede ayudar a otras personas!</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2"/>
          <p:cNvSpPr txBox="1"/>
          <p:nvPr>
            <p:ph type="ctrTitle"/>
          </p:nvPr>
        </p:nvSpPr>
        <p:spPr>
          <a:xfrm>
            <a:off x="1035909" y="1293341"/>
            <a:ext cx="6858000" cy="7542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Instancias prácticas</a:t>
            </a:r>
            <a:endParaRPr/>
          </a:p>
        </p:txBody>
      </p:sp>
      <p:sp>
        <p:nvSpPr>
          <p:cNvPr id="326" name="Google Shape;326;p12"/>
          <p:cNvSpPr txBox="1"/>
          <p:nvPr>
            <p:ph idx="1" type="subTitle"/>
          </p:nvPr>
        </p:nvSpPr>
        <p:spPr>
          <a:xfrm>
            <a:off x="1143000" y="2289637"/>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ES"/>
              <a:t>Actividades de clase</a:t>
            </a:r>
            <a:endParaRPr/>
          </a:p>
          <a:p>
            <a:pPr indent="-361950" lvl="0" marL="457200" rtl="0" algn="ctr">
              <a:lnSpc>
                <a:spcPct val="90000"/>
              </a:lnSpc>
              <a:spcBef>
                <a:spcPts val="800"/>
              </a:spcBef>
              <a:spcAft>
                <a:spcPts val="0"/>
              </a:spcAft>
              <a:buClr>
                <a:schemeClr val="dk1"/>
              </a:buClr>
              <a:buSzPts val="1800"/>
              <a:buNone/>
            </a:pPr>
            <a:br>
              <a:rPr lang="es-ES"/>
            </a:br>
            <a:r>
              <a:rPr lang="es-ES"/>
              <a:t> Ayudan a poner en práctica los conceptos y la teoría vista en clase.</a:t>
            </a:r>
            <a:endParaRPr/>
          </a:p>
        </p:txBody>
      </p:sp>
      <p:pic>
        <p:nvPicPr>
          <p:cNvPr id="327" name="Google Shape;327;p12"/>
          <p:cNvPicPr preferRelativeResize="0"/>
          <p:nvPr/>
        </p:nvPicPr>
        <p:blipFill rotWithShape="1">
          <a:blip r:embed="rId3">
            <a:alphaModFix/>
          </a:blip>
          <a:srcRect b="0" l="0" r="0" t="0"/>
          <a:stretch/>
        </p:blipFill>
        <p:spPr>
          <a:xfrm>
            <a:off x="4069797" y="240747"/>
            <a:ext cx="1087090" cy="10870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3"/>
          <p:cNvSpPr txBox="1"/>
          <p:nvPr>
            <p:ph type="ctrTitle"/>
          </p:nvPr>
        </p:nvSpPr>
        <p:spPr>
          <a:xfrm>
            <a:off x="594775" y="1925850"/>
            <a:ext cx="8032800" cy="2488500"/>
          </a:xfrm>
          <a:prstGeom prst="rect">
            <a:avLst/>
          </a:prstGeom>
          <a:noFill/>
          <a:ln>
            <a:noFill/>
          </a:ln>
        </p:spPr>
        <p:txBody>
          <a:bodyPr anchorCtr="0" anchor="b" bIns="34275" lIns="68575" spcFirstLastPara="1" rIns="68575" wrap="square" tIns="34275">
            <a:noAutofit/>
          </a:bodyPr>
          <a:lstStyle/>
          <a:p>
            <a:pPr indent="-374650" lvl="0" marL="457200" rtl="0" algn="l">
              <a:lnSpc>
                <a:spcPct val="90000"/>
              </a:lnSpc>
              <a:spcBef>
                <a:spcPts val="0"/>
              </a:spcBef>
              <a:spcAft>
                <a:spcPts val="0"/>
              </a:spcAft>
              <a:buSzPts val="2300"/>
              <a:buChar char="●"/>
            </a:pPr>
            <a:r>
              <a:rPr lang="es-ES" sz="2300"/>
              <a:t>Comprender la Importancia de las Herramientas de Desarrollo</a:t>
            </a:r>
            <a:endParaRPr sz="2300"/>
          </a:p>
          <a:p>
            <a:pPr indent="-381000" lvl="0" marL="457200" rtl="0" algn="l">
              <a:lnSpc>
                <a:spcPct val="90000"/>
              </a:lnSpc>
              <a:spcBef>
                <a:spcPts val="0"/>
              </a:spcBef>
              <a:spcAft>
                <a:spcPts val="0"/>
              </a:spcAft>
              <a:buSzPts val="2400"/>
              <a:buChar char="●"/>
            </a:pPr>
            <a:r>
              <a:rPr b="0" lang="es-ES" sz="1100">
                <a:solidFill>
                  <a:srgbClr val="ECECEC"/>
                </a:solidFill>
                <a:highlight>
                  <a:srgbClr val="212121"/>
                </a:highlight>
                <a:latin typeface="Roboto"/>
                <a:ea typeface="Roboto"/>
                <a:cs typeface="Roboto"/>
                <a:sym typeface="Roboto"/>
              </a:rPr>
              <a:t> </a:t>
            </a:r>
            <a:r>
              <a:rPr lang="es-ES" sz="2300"/>
              <a:t>Aprender a Instalar y Configurar Herramientas Esenciales</a:t>
            </a:r>
            <a:endParaRPr sz="2300"/>
          </a:p>
          <a:p>
            <a:pPr indent="-374650" lvl="0" marL="457200" rtl="0" algn="l">
              <a:lnSpc>
                <a:spcPct val="90000"/>
              </a:lnSpc>
              <a:spcBef>
                <a:spcPts val="0"/>
              </a:spcBef>
              <a:spcAft>
                <a:spcPts val="0"/>
              </a:spcAft>
              <a:buSzPts val="2300"/>
              <a:buChar char="●"/>
            </a:pPr>
            <a:r>
              <a:rPr lang="es-ES" sz="2300"/>
              <a:t>Explorar Funcionalidades Clave de Cada Herramienta</a:t>
            </a:r>
            <a:endParaRPr sz="2300"/>
          </a:p>
          <a:p>
            <a:pPr indent="-374650" lvl="0" marL="457200" rtl="0" algn="l">
              <a:lnSpc>
                <a:spcPct val="90000"/>
              </a:lnSpc>
              <a:spcBef>
                <a:spcPts val="0"/>
              </a:spcBef>
              <a:spcAft>
                <a:spcPts val="0"/>
              </a:spcAft>
              <a:buSzPts val="2300"/>
              <a:buChar char="●"/>
            </a:pPr>
            <a:r>
              <a:rPr lang="es-ES" sz="2300"/>
              <a:t>Fomentar la Experimentación y la Práctica</a:t>
            </a:r>
            <a:endParaRPr sz="2300"/>
          </a:p>
          <a:p>
            <a:pPr indent="0" lvl="0" marL="0" rtl="0" algn="ctr">
              <a:lnSpc>
                <a:spcPct val="90000"/>
              </a:lnSpc>
              <a:spcBef>
                <a:spcPts val="0"/>
              </a:spcBef>
              <a:spcAft>
                <a:spcPts val="0"/>
              </a:spcAft>
              <a:buSzPts val="3176"/>
              <a:buNone/>
            </a:pPr>
            <a:r>
              <a:t/>
            </a:r>
            <a:endParaRPr sz="2400"/>
          </a:p>
        </p:txBody>
      </p:sp>
      <p:pic>
        <p:nvPicPr>
          <p:cNvPr id="333" name="Google Shape;333;p1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334" name="Google Shape;334;p1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335" name="Google Shape;335;p1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336" name="Google Shape;336;p13"/>
          <p:cNvSpPr txBox="1"/>
          <p:nvPr/>
        </p:nvSpPr>
        <p:spPr>
          <a:xfrm>
            <a:off x="1063956" y="1090583"/>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337" name="Google Shape;337;p13"/>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38" name="Google Shape;338;p13"/>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14"/>
          <p:cNvPicPr preferRelativeResize="0"/>
          <p:nvPr/>
        </p:nvPicPr>
        <p:blipFill rotWithShape="1">
          <a:blip r:embed="rId3">
            <a:alphaModFix/>
          </a:blip>
          <a:srcRect b="0" l="0" r="0" t="0"/>
          <a:stretch/>
        </p:blipFill>
        <p:spPr>
          <a:xfrm>
            <a:off x="3426941" y="429397"/>
            <a:ext cx="1845276" cy="1441622"/>
          </a:xfrm>
          <a:prstGeom prst="rect">
            <a:avLst/>
          </a:prstGeom>
          <a:noFill/>
          <a:ln>
            <a:noFill/>
          </a:ln>
        </p:spPr>
      </p:pic>
      <p:sp>
        <p:nvSpPr>
          <p:cNvPr id="344" name="Google Shape;344;p14"/>
          <p:cNvSpPr txBox="1"/>
          <p:nvPr/>
        </p:nvSpPr>
        <p:spPr>
          <a:xfrm>
            <a:off x="1063956" y="1736850"/>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Visual studio Code</a:t>
            </a:r>
            <a:endParaRPr b="1" i="0" sz="2800" u="none" cap="none" strike="noStrike">
              <a:solidFill>
                <a:srgbClr val="4089D7"/>
              </a:solidFill>
              <a:latin typeface="Nunito"/>
              <a:ea typeface="Nunito"/>
              <a:cs typeface="Nunito"/>
              <a:sym typeface="Nunito"/>
            </a:endParaRPr>
          </a:p>
        </p:txBody>
      </p:sp>
      <p:sp>
        <p:nvSpPr>
          <p:cNvPr id="345" name="Google Shape;345;p14"/>
          <p:cNvSpPr/>
          <p:nvPr/>
        </p:nvSpPr>
        <p:spPr>
          <a:xfrm>
            <a:off x="1394255" y="2488619"/>
            <a:ext cx="6536724"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Visual Studio Code es un editor de código fuente ligero pero potente que se ejecuta en su escritorio y está disponible para Windows, macOS y Linux. Viene con soporte integrado para JavaScript, TypeScript y Node.js y tiene un rico ecosistema de extensiones para otros lenguajes y tiempos de ejecución (como C++, C#, Java, Python, PHP, Go, .NET)</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da130b5226_0_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351" name="Google Shape;351;g2da130b5226_0_2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352" name="Google Shape;352;g2da130b5226_0_20"/>
          <p:cNvPicPr preferRelativeResize="0"/>
          <p:nvPr/>
        </p:nvPicPr>
        <p:blipFill rotWithShape="1">
          <a:blip r:embed="rId3">
            <a:alphaModFix/>
          </a:blip>
          <a:srcRect b="0" l="0" r="0" t="0"/>
          <a:stretch/>
        </p:blipFill>
        <p:spPr>
          <a:xfrm>
            <a:off x="2033541" y="0"/>
            <a:ext cx="5076917"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5"/>
          <p:cNvSpPr/>
          <p:nvPr/>
        </p:nvSpPr>
        <p:spPr>
          <a:xfrm>
            <a:off x="1219200" y="1336816"/>
            <a:ext cx="6606746"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La mejor manera de explorar VS Code de forma práctica es abrir la página Comenzar . Obtendrá una descripción general de las personalizaciones y funciones de VS Code. Ayuda &gt; Empezar (</a:t>
            </a:r>
            <a:r>
              <a:rPr b="1" i="0" lang="es-ES" sz="1800" u="none" cap="none" strike="noStrike">
                <a:solidFill>
                  <a:schemeClr val="dk1"/>
                </a:solidFill>
                <a:latin typeface="Nunito"/>
                <a:ea typeface="Nunito"/>
                <a:cs typeface="Nunito"/>
                <a:sym typeface="Nunito"/>
              </a:rPr>
              <a:t>Help &gt; Get Started.)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Elija un Tutorial para un recorrido autoguiado a través de los pasos de configuración, las funciones y las personalizaciones más profundas que ofrece VS Code. A medida que descubre y aprende, los tutoriales hacen un seguimiento de su progreso</a:t>
            </a:r>
            <a:r>
              <a:rPr b="0" i="0" lang="es-ES" sz="1800" u="none" cap="none" strike="noStrike">
                <a:solidFill>
                  <a:srgbClr val="000000"/>
                </a:solidFill>
                <a:latin typeface="Arial"/>
                <a:ea typeface="Arial"/>
                <a:cs typeface="Arial"/>
                <a:sym typeface="Arial"/>
              </a:rPr>
              <a:t>.</a:t>
            </a:r>
            <a:endParaRPr b="1" i="0" sz="1800" u="none" cap="none" strike="noStrike">
              <a:solidFill>
                <a:schemeClr val="dk1"/>
              </a:solidFill>
              <a:latin typeface="Nunito"/>
              <a:ea typeface="Nunito"/>
              <a:cs typeface="Nunito"/>
              <a:sym typeface="Nunito"/>
            </a:endParaRPr>
          </a:p>
        </p:txBody>
      </p:sp>
      <p:pic>
        <p:nvPicPr>
          <p:cNvPr id="358" name="Google Shape;358;p15"/>
          <p:cNvPicPr preferRelativeResize="0"/>
          <p:nvPr/>
        </p:nvPicPr>
        <p:blipFill rotWithShape="1">
          <a:blip r:embed="rId3">
            <a:alphaModFix/>
          </a:blip>
          <a:srcRect b="0" l="0" r="0" t="0"/>
          <a:stretch/>
        </p:blipFill>
        <p:spPr>
          <a:xfrm>
            <a:off x="3303372" y="0"/>
            <a:ext cx="1845276" cy="14416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
          <p:cNvSpPr txBox="1"/>
          <p:nvPr>
            <p:ph type="ctrTitle"/>
          </p:nvPr>
        </p:nvSpPr>
        <p:spPr>
          <a:xfrm>
            <a:off x="1310677" y="2296870"/>
            <a:ext cx="6392100" cy="908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3888"/>
              <a:buFont typeface="Nunito"/>
              <a:buNone/>
            </a:pPr>
            <a:r>
              <a:rPr lang="es-ES" sz="3600"/>
              <a:t>¡Les damos la bienvenida a la segunda parte!</a:t>
            </a:r>
            <a:endParaRPr sz="3400"/>
          </a:p>
        </p:txBody>
      </p:sp>
      <p:pic>
        <p:nvPicPr>
          <p:cNvPr id="233" name="Google Shape;233;p2"/>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34" name="Google Shape;234;p2"/>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35" name="Google Shape;235;p2"/>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descr="Man Dancing on Apple iOS 12.2" id="236" name="Google Shape;236;p2"/>
          <p:cNvPicPr preferRelativeResize="0"/>
          <p:nvPr/>
        </p:nvPicPr>
        <p:blipFill rotWithShape="1">
          <a:blip r:embed="rId5">
            <a:alphaModFix/>
          </a:blip>
          <a:srcRect b="0" l="0" r="0" t="0"/>
          <a:stretch/>
        </p:blipFill>
        <p:spPr>
          <a:xfrm>
            <a:off x="3821413" y="1127853"/>
            <a:ext cx="1253096" cy="1253097"/>
          </a:xfrm>
          <a:prstGeom prst="rect">
            <a:avLst/>
          </a:prstGeom>
          <a:noFill/>
          <a:ln>
            <a:noFill/>
          </a:ln>
        </p:spPr>
      </p:pic>
      <p:sp>
        <p:nvSpPr>
          <p:cNvPr id="237" name="Google Shape;237;p2"/>
          <p:cNvSpPr/>
          <p:nvPr/>
        </p:nvSpPr>
        <p:spPr>
          <a:xfrm>
            <a:off x="2047102" y="3342155"/>
            <a:ext cx="4572000"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s-ES" sz="2400" u="none" cap="none" strike="noStrike">
                <a:solidFill>
                  <a:srgbClr val="4089D7"/>
                </a:solidFill>
                <a:latin typeface="Nunito"/>
                <a:ea typeface="Nunito"/>
                <a:cs typeface="Nunito"/>
                <a:sym typeface="Nunito"/>
              </a:rPr>
              <a:t>¿Comenzamos?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da130b5226_0_26"/>
          <p:cNvSpPr txBox="1"/>
          <p:nvPr>
            <p:ph type="ctrTitle"/>
          </p:nvPr>
        </p:nvSpPr>
        <p:spPr>
          <a:xfrm>
            <a:off x="1096025" y="110373"/>
            <a:ext cx="6858000" cy="5961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Ventajas</a:t>
            </a:r>
            <a:endParaRPr/>
          </a:p>
        </p:txBody>
      </p:sp>
      <p:sp>
        <p:nvSpPr>
          <p:cNvPr id="364" name="Google Shape;364;g2da130b5226_0_26"/>
          <p:cNvSpPr txBox="1"/>
          <p:nvPr>
            <p:ph idx="1" type="subTitle"/>
          </p:nvPr>
        </p:nvSpPr>
        <p:spPr>
          <a:xfrm>
            <a:off x="413375" y="800425"/>
            <a:ext cx="8525400" cy="4065900"/>
          </a:xfrm>
          <a:prstGeom prst="rect">
            <a:avLst/>
          </a:prstGeom>
          <a:noFill/>
          <a:ln>
            <a:noFill/>
          </a:ln>
        </p:spPr>
        <p:txBody>
          <a:bodyPr anchorCtr="0" anchor="t" bIns="34275" lIns="68575" spcFirstLastPara="1" rIns="68575" wrap="square" tIns="34275">
            <a:normAutofit fontScale="92500" lnSpcReduction="20000"/>
          </a:bodyPr>
          <a:lstStyle/>
          <a:p>
            <a:pPr indent="-334327" lvl="0" marL="457200" rtl="0" algn="just">
              <a:lnSpc>
                <a:spcPct val="90000"/>
              </a:lnSpc>
              <a:spcBef>
                <a:spcPts val="800"/>
              </a:spcBef>
              <a:spcAft>
                <a:spcPts val="0"/>
              </a:spcAft>
              <a:buSzPct val="100000"/>
              <a:buChar char="●"/>
            </a:pPr>
            <a:r>
              <a:rPr b="1" lang="es-ES"/>
              <a:t>Interfaz Personalizable:</a:t>
            </a:r>
            <a:r>
              <a:rPr lang="es-ES"/>
              <a:t> Ajusta la apariencia y las funcionalidades según tus necesidades, facilitando tu aprendizaje y programación.</a:t>
            </a:r>
            <a:endParaRPr/>
          </a:p>
          <a:p>
            <a:pPr indent="0" lvl="0" marL="457200" rtl="0" algn="just">
              <a:lnSpc>
                <a:spcPct val="90000"/>
              </a:lnSpc>
              <a:spcBef>
                <a:spcPts val="800"/>
              </a:spcBef>
              <a:spcAft>
                <a:spcPts val="0"/>
              </a:spcAft>
              <a:buSzPct val="108108"/>
              <a:buNone/>
            </a:pPr>
            <a:r>
              <a:t/>
            </a:r>
            <a:endParaRPr/>
          </a:p>
          <a:p>
            <a:pPr indent="-334327" lvl="0" marL="457200" rtl="0" algn="just">
              <a:lnSpc>
                <a:spcPct val="90000"/>
              </a:lnSpc>
              <a:spcBef>
                <a:spcPts val="800"/>
              </a:spcBef>
              <a:spcAft>
                <a:spcPts val="0"/>
              </a:spcAft>
              <a:buSzPct val="100000"/>
              <a:buChar char="●"/>
            </a:pPr>
            <a:r>
              <a:rPr b="1" lang="es-ES"/>
              <a:t>Amplia Biblioteca de Extensiones: </a:t>
            </a:r>
            <a:r>
              <a:rPr lang="es-ES"/>
              <a:t>Accede a miles de extensiones que agregan nuevas funcionalidades a tu entorno de desarrollo, desde soporte para diferentes lenguajes de programación hasta herramientas de colaboración.</a:t>
            </a:r>
            <a:endParaRPr/>
          </a:p>
          <a:p>
            <a:pPr indent="0" lvl="0" marL="457200" rtl="0" algn="just">
              <a:lnSpc>
                <a:spcPct val="90000"/>
              </a:lnSpc>
              <a:spcBef>
                <a:spcPts val="800"/>
              </a:spcBef>
              <a:spcAft>
                <a:spcPts val="0"/>
              </a:spcAft>
              <a:buSzPct val="108108"/>
              <a:buNone/>
            </a:pPr>
            <a:r>
              <a:t/>
            </a:r>
            <a:endParaRPr/>
          </a:p>
          <a:p>
            <a:pPr indent="-334327" lvl="0" marL="457200" rtl="0" algn="just">
              <a:lnSpc>
                <a:spcPct val="90000"/>
              </a:lnSpc>
              <a:spcBef>
                <a:spcPts val="800"/>
              </a:spcBef>
              <a:spcAft>
                <a:spcPts val="0"/>
              </a:spcAft>
              <a:buSzPct val="100000"/>
              <a:buChar char="●"/>
            </a:pPr>
            <a:r>
              <a:rPr b="1" lang="es-ES"/>
              <a:t>Integración con Git: </a:t>
            </a:r>
            <a:r>
              <a:rPr lang="es-ES"/>
              <a:t>Gestiona versiones de tu código directamente desde el editor, lo que permite un seguimiento fácil de cambios y colaboración con otros.</a:t>
            </a:r>
            <a:endParaRPr/>
          </a:p>
          <a:p>
            <a:pPr indent="0" lvl="0" marL="457200" rtl="0" algn="just">
              <a:lnSpc>
                <a:spcPct val="90000"/>
              </a:lnSpc>
              <a:spcBef>
                <a:spcPts val="800"/>
              </a:spcBef>
              <a:spcAft>
                <a:spcPts val="0"/>
              </a:spcAft>
              <a:buSzPct val="108108"/>
              <a:buNone/>
            </a:pPr>
            <a:r>
              <a:t/>
            </a:r>
            <a:endParaRPr/>
          </a:p>
          <a:p>
            <a:pPr indent="-334327" lvl="0" marL="457200" rtl="0" algn="just">
              <a:lnSpc>
                <a:spcPct val="90000"/>
              </a:lnSpc>
              <a:spcBef>
                <a:spcPts val="800"/>
              </a:spcBef>
              <a:spcAft>
                <a:spcPts val="0"/>
              </a:spcAft>
              <a:buSzPct val="100000"/>
              <a:buChar char="●"/>
            </a:pPr>
            <a:r>
              <a:rPr b="1" lang="es-ES"/>
              <a:t>Herramientas de Depuración Integradas</a:t>
            </a:r>
            <a:r>
              <a:rPr lang="es-ES"/>
              <a:t>: Encuentra y corrige errores en tu código de manera eficiente con herramientas de depuración avanzadas incorporadas.</a:t>
            </a:r>
            <a:endParaRPr/>
          </a:p>
          <a:p>
            <a:pPr indent="0" lvl="0" marL="457200" rtl="0" algn="just">
              <a:lnSpc>
                <a:spcPct val="90000"/>
              </a:lnSpc>
              <a:spcBef>
                <a:spcPts val="800"/>
              </a:spcBef>
              <a:spcAft>
                <a:spcPts val="0"/>
              </a:spcAft>
              <a:buSzPct val="108108"/>
              <a:buNone/>
            </a:pPr>
            <a:r>
              <a:t/>
            </a:r>
            <a:endParaRPr/>
          </a:p>
          <a:p>
            <a:pPr indent="-334327" lvl="0" marL="457200" rtl="0" algn="just">
              <a:lnSpc>
                <a:spcPct val="90000"/>
              </a:lnSpc>
              <a:spcBef>
                <a:spcPts val="800"/>
              </a:spcBef>
              <a:spcAft>
                <a:spcPts val="0"/>
              </a:spcAft>
              <a:buSzPct val="100000"/>
              <a:buChar char="●"/>
            </a:pPr>
            <a:r>
              <a:rPr b="1" lang="es-ES"/>
              <a:t>Soporte para Múltiples Lenguajes: </a:t>
            </a:r>
            <a:r>
              <a:rPr lang="es-ES"/>
              <a:t>Trabaja con una variedad de lenguajes de programación como JavaScript, Python, C++, entre otros, todo desde un solo lugar.</a:t>
            </a:r>
            <a:endParaRPr/>
          </a:p>
          <a:p>
            <a:pPr indent="0" lvl="0" marL="457200" rtl="0" algn="just">
              <a:lnSpc>
                <a:spcPct val="90000"/>
              </a:lnSpc>
              <a:spcBef>
                <a:spcPts val="800"/>
              </a:spcBef>
              <a:spcAft>
                <a:spcPts val="0"/>
              </a:spcAft>
              <a:buSzPct val="108108"/>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16"/>
          <p:cNvPicPr preferRelativeResize="0"/>
          <p:nvPr/>
        </p:nvPicPr>
        <p:blipFill rotWithShape="1">
          <a:blip r:embed="rId3">
            <a:alphaModFix/>
          </a:blip>
          <a:srcRect b="0" l="0" r="0" t="0"/>
          <a:stretch/>
        </p:blipFill>
        <p:spPr>
          <a:xfrm>
            <a:off x="1871980" y="2111778"/>
            <a:ext cx="5400040" cy="2056765"/>
          </a:xfrm>
          <a:prstGeom prst="rect">
            <a:avLst/>
          </a:prstGeom>
          <a:noFill/>
          <a:ln>
            <a:noFill/>
          </a:ln>
        </p:spPr>
      </p:pic>
      <p:pic>
        <p:nvPicPr>
          <p:cNvPr id="370" name="Google Shape;370;p16"/>
          <p:cNvPicPr preferRelativeResize="0"/>
          <p:nvPr/>
        </p:nvPicPr>
        <p:blipFill rotWithShape="1">
          <a:blip r:embed="rId4">
            <a:alphaModFix/>
          </a:blip>
          <a:srcRect b="0" l="0" r="0" t="0"/>
          <a:stretch/>
        </p:blipFill>
        <p:spPr>
          <a:xfrm>
            <a:off x="3303372" y="0"/>
            <a:ext cx="1845276" cy="1441622"/>
          </a:xfrm>
          <a:prstGeom prst="rect">
            <a:avLst/>
          </a:prstGeom>
          <a:noFill/>
          <a:ln>
            <a:noFill/>
          </a:ln>
        </p:spPr>
      </p:pic>
      <p:sp>
        <p:nvSpPr>
          <p:cNvPr id="371" name="Google Shape;371;p16"/>
          <p:cNvSpPr/>
          <p:nvPr/>
        </p:nvSpPr>
        <p:spPr>
          <a:xfrm>
            <a:off x="1219200" y="1336816"/>
            <a:ext cx="660674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Extensión para usar VS en español. </a:t>
            </a:r>
            <a:endParaRPr b="1" i="0" sz="1800" u="none" cap="none" strike="noStrike">
              <a:solidFill>
                <a:schemeClr val="dk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7"/>
          <p:cNvSpPr/>
          <p:nvPr/>
        </p:nvSpPr>
        <p:spPr>
          <a:xfrm>
            <a:off x="794951" y="1545049"/>
            <a:ext cx="3249827"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Nunito"/>
                <a:ea typeface="Nunito"/>
                <a:cs typeface="Nunito"/>
                <a:sym typeface="Nunito"/>
              </a:rPr>
              <a:t>Paleta de comandos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Acceda a todos los comandos disponibles según su contexto actual.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Atajo de teclado: </a:t>
            </a:r>
            <a:r>
              <a:rPr b="1" i="0" lang="es-ES" sz="1800" u="none" cap="none" strike="noStrike">
                <a:solidFill>
                  <a:schemeClr val="dk1"/>
                </a:solidFill>
                <a:latin typeface="Nunito"/>
                <a:ea typeface="Nunito"/>
                <a:cs typeface="Nunito"/>
                <a:sym typeface="Nunito"/>
              </a:rPr>
              <a:t>Ctrl+Shift+P</a:t>
            </a:r>
            <a:endParaRPr b="1" i="0" sz="1800" u="none" cap="none" strike="noStrike">
              <a:solidFill>
                <a:schemeClr val="dk1"/>
              </a:solidFill>
              <a:latin typeface="Nunito"/>
              <a:ea typeface="Nunito"/>
              <a:cs typeface="Nunito"/>
              <a:sym typeface="Nunito"/>
            </a:endParaRPr>
          </a:p>
        </p:txBody>
      </p:sp>
      <p:pic>
        <p:nvPicPr>
          <p:cNvPr id="377" name="Google Shape;377;p17"/>
          <p:cNvPicPr preferRelativeResize="0"/>
          <p:nvPr/>
        </p:nvPicPr>
        <p:blipFill rotWithShape="1">
          <a:blip r:embed="rId3">
            <a:alphaModFix/>
          </a:blip>
          <a:srcRect b="0" l="0" r="0" t="0"/>
          <a:stretch/>
        </p:blipFill>
        <p:spPr>
          <a:xfrm>
            <a:off x="3550507" y="0"/>
            <a:ext cx="1845276" cy="1441622"/>
          </a:xfrm>
          <a:prstGeom prst="rect">
            <a:avLst/>
          </a:prstGeom>
          <a:noFill/>
          <a:ln>
            <a:noFill/>
          </a:ln>
        </p:spPr>
      </p:pic>
      <p:pic>
        <p:nvPicPr>
          <p:cNvPr id="378" name="Google Shape;378;p17"/>
          <p:cNvPicPr preferRelativeResize="0"/>
          <p:nvPr/>
        </p:nvPicPr>
        <p:blipFill rotWithShape="1">
          <a:blip r:embed="rId4">
            <a:alphaModFix/>
          </a:blip>
          <a:srcRect b="0" l="0" r="0" t="0"/>
          <a:stretch/>
        </p:blipFill>
        <p:spPr>
          <a:xfrm>
            <a:off x="4127157" y="1545049"/>
            <a:ext cx="4667814" cy="257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18"/>
          <p:cNvSpPr txBox="1"/>
          <p:nvPr>
            <p:ph idx="1" type="subTitle"/>
          </p:nvPr>
        </p:nvSpPr>
        <p:spPr>
          <a:xfrm>
            <a:off x="393357" y="1681422"/>
            <a:ext cx="3239529" cy="297385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Default keyboard shortcuts</a:t>
            </a:r>
            <a:endParaRPr b="1"/>
          </a:p>
          <a:p>
            <a:pPr indent="-361950" lvl="0" marL="457200" rtl="0" algn="ctr">
              <a:lnSpc>
                <a:spcPct val="90000"/>
              </a:lnSpc>
              <a:spcBef>
                <a:spcPts val="800"/>
              </a:spcBef>
              <a:spcAft>
                <a:spcPts val="0"/>
              </a:spcAft>
              <a:buClr>
                <a:schemeClr val="dk1"/>
              </a:buClr>
              <a:buSzPts val="1800"/>
              <a:buNone/>
            </a:pPr>
            <a:r>
              <a:rPr lang="es-ES"/>
              <a:t> </a:t>
            </a:r>
            <a:endParaRPr/>
          </a:p>
          <a:p>
            <a:pPr indent="-361950" lvl="0" marL="457200" rtl="0" algn="ctr">
              <a:lnSpc>
                <a:spcPct val="90000"/>
              </a:lnSpc>
              <a:spcBef>
                <a:spcPts val="800"/>
              </a:spcBef>
              <a:spcAft>
                <a:spcPts val="0"/>
              </a:spcAft>
              <a:buClr>
                <a:schemeClr val="dk1"/>
              </a:buClr>
              <a:buSzPts val="1800"/>
              <a:buNone/>
            </a:pPr>
            <a:r>
              <a:rPr lang="es-ES" sz="1600"/>
              <a:t>Todos los comandos están en la </a:t>
            </a:r>
            <a:r>
              <a:rPr b="1" lang="es-ES" sz="1600"/>
              <a:t>paleta de comandos</a:t>
            </a:r>
            <a:r>
              <a:rPr lang="es-ES" sz="1600"/>
              <a:t> con la combinación de teclas asociada.</a:t>
            </a:r>
            <a:endParaRPr sz="1600"/>
          </a:p>
        </p:txBody>
      </p:sp>
      <p:pic>
        <p:nvPicPr>
          <p:cNvPr id="384" name="Google Shape;384;p18"/>
          <p:cNvPicPr preferRelativeResize="0"/>
          <p:nvPr/>
        </p:nvPicPr>
        <p:blipFill rotWithShape="1">
          <a:blip r:embed="rId3">
            <a:alphaModFix/>
          </a:blip>
          <a:srcRect b="0" l="0" r="0" t="0"/>
          <a:stretch/>
        </p:blipFill>
        <p:spPr>
          <a:xfrm>
            <a:off x="3550507" y="0"/>
            <a:ext cx="1845276" cy="1441622"/>
          </a:xfrm>
          <a:prstGeom prst="rect">
            <a:avLst/>
          </a:prstGeom>
          <a:noFill/>
          <a:ln>
            <a:noFill/>
          </a:ln>
        </p:spPr>
      </p:pic>
      <p:pic>
        <p:nvPicPr>
          <p:cNvPr id="385" name="Google Shape;385;p18"/>
          <p:cNvPicPr preferRelativeResize="0"/>
          <p:nvPr/>
        </p:nvPicPr>
        <p:blipFill rotWithShape="1">
          <a:blip r:embed="rId4">
            <a:alphaModFix/>
          </a:blip>
          <a:srcRect b="0" l="0" r="0" t="0"/>
          <a:stretch/>
        </p:blipFill>
        <p:spPr>
          <a:xfrm>
            <a:off x="3823128" y="1441622"/>
            <a:ext cx="4705278" cy="26022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descr="Keyboard Reference Sheet" id="390" name="Google Shape;390;p19"/>
          <p:cNvPicPr preferRelativeResize="0"/>
          <p:nvPr/>
        </p:nvPicPr>
        <p:blipFill rotWithShape="1">
          <a:blip r:embed="rId3">
            <a:alphaModFix/>
          </a:blip>
          <a:srcRect b="0" l="0" r="0" t="0"/>
          <a:stretch/>
        </p:blipFill>
        <p:spPr>
          <a:xfrm>
            <a:off x="1246152" y="163780"/>
            <a:ext cx="6200853" cy="45812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396" name="Google Shape;396;p2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97" name="Google Shape;397;p20"/>
          <p:cNvPicPr preferRelativeResize="0"/>
          <p:nvPr/>
        </p:nvPicPr>
        <p:blipFill rotWithShape="1">
          <a:blip r:embed="rId3">
            <a:alphaModFix/>
          </a:blip>
          <a:srcRect b="0" l="0" r="0" t="0"/>
          <a:stretch/>
        </p:blipFill>
        <p:spPr>
          <a:xfrm>
            <a:off x="824023" y="90616"/>
            <a:ext cx="7495953" cy="462142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da130b5226_0_32"/>
          <p:cNvSpPr txBox="1"/>
          <p:nvPr>
            <p:ph type="ctrTitle"/>
          </p:nvPr>
        </p:nvSpPr>
        <p:spPr>
          <a:xfrm>
            <a:off x="1060800" y="368723"/>
            <a:ext cx="6858000" cy="6666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3"/>
              </a:buClr>
              <a:buSzPts val="4100"/>
              <a:buFont typeface="Nunito"/>
              <a:buNone/>
            </a:pPr>
            <a:r>
              <a:rPr lang="es-ES" sz="3600">
                <a:solidFill>
                  <a:schemeClr val="accent3"/>
                </a:solidFill>
              </a:rPr>
              <a:t>Plugins </a:t>
            </a:r>
            <a:endParaRPr/>
          </a:p>
        </p:txBody>
      </p:sp>
      <p:sp>
        <p:nvSpPr>
          <p:cNvPr id="403" name="Google Shape;403;g2da130b5226_0_32"/>
          <p:cNvSpPr txBox="1"/>
          <p:nvPr>
            <p:ph idx="1" type="subTitle"/>
          </p:nvPr>
        </p:nvSpPr>
        <p:spPr>
          <a:xfrm>
            <a:off x="1143000" y="1425621"/>
            <a:ext cx="6858000" cy="2517600"/>
          </a:xfrm>
          <a:prstGeom prst="rect">
            <a:avLst/>
          </a:prstGeom>
          <a:noFill/>
          <a:ln>
            <a:noFill/>
          </a:ln>
        </p:spPr>
        <p:txBody>
          <a:bodyPr anchorCtr="0" anchor="t" bIns="34275" lIns="68575" spcFirstLastPara="1" rIns="68575" wrap="square" tIns="34275">
            <a:normAutofit lnSpcReduction="20000"/>
          </a:bodyPr>
          <a:lstStyle/>
          <a:p>
            <a:pPr indent="0" lvl="0" marL="0" rtl="0" algn="just">
              <a:lnSpc>
                <a:spcPct val="90000"/>
              </a:lnSpc>
              <a:spcBef>
                <a:spcPts val="800"/>
              </a:spcBef>
              <a:spcAft>
                <a:spcPts val="0"/>
              </a:spcAft>
              <a:buSzPts val="1800"/>
              <a:buNone/>
            </a:pPr>
            <a:r>
              <a:rPr b="1" lang="es-ES"/>
              <a:t>Mejora de Funcionalidades: </a:t>
            </a:r>
            <a:r>
              <a:rPr lang="es-ES"/>
              <a:t>Los plugins permiten personalizar y expandir las capacidades de Visual Studio Code más allá de sus funciones básicas, adaptando el editor a necesidades específicas de programación o desarrollo.</a:t>
            </a:r>
            <a:endParaRPr/>
          </a:p>
          <a:p>
            <a:pPr indent="0" lvl="0" marL="0" rtl="0" algn="just">
              <a:lnSpc>
                <a:spcPct val="90000"/>
              </a:lnSpc>
              <a:spcBef>
                <a:spcPts val="800"/>
              </a:spcBef>
              <a:spcAft>
                <a:spcPts val="0"/>
              </a:spcAft>
              <a:buSzPts val="1800"/>
              <a:buNone/>
            </a:pPr>
            <a:r>
              <a:t/>
            </a:r>
            <a:endParaRPr/>
          </a:p>
          <a:p>
            <a:pPr indent="0" lvl="0" marL="0" rtl="0" algn="just">
              <a:lnSpc>
                <a:spcPct val="90000"/>
              </a:lnSpc>
              <a:spcBef>
                <a:spcPts val="800"/>
              </a:spcBef>
              <a:spcAft>
                <a:spcPts val="0"/>
              </a:spcAft>
              <a:buSzPts val="1800"/>
              <a:buNone/>
            </a:pPr>
            <a:r>
              <a:rPr b="1" lang="es-ES"/>
              <a:t>Eficiencia en el Trabajo: </a:t>
            </a:r>
            <a:r>
              <a:rPr lang="es-ES"/>
              <a:t>Con plugins específicos, puedes automatizar tareas repetitivas, mejorar la gestión del código y acelerar el proceso de desarrollo, lo que te permite concentrarte en la lógica y calidad del código.</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da130b5226_0_38"/>
          <p:cNvSpPr txBox="1"/>
          <p:nvPr>
            <p:ph idx="1" type="subTitle"/>
          </p:nvPr>
        </p:nvSpPr>
        <p:spPr>
          <a:xfrm>
            <a:off x="1143000" y="1366896"/>
            <a:ext cx="6858000" cy="2576400"/>
          </a:xfrm>
          <a:prstGeom prst="rect">
            <a:avLst/>
          </a:prstGeom>
          <a:noFill/>
          <a:ln>
            <a:noFill/>
          </a:ln>
        </p:spPr>
        <p:txBody>
          <a:bodyPr anchorCtr="0" anchor="t" bIns="34275" lIns="68575" spcFirstLastPara="1" rIns="68575" wrap="square" tIns="34275">
            <a:normAutofit fontScale="92500" lnSpcReduction="10000"/>
          </a:bodyPr>
          <a:lstStyle/>
          <a:p>
            <a:pPr indent="0" lvl="0" marL="0" rtl="0" algn="just">
              <a:lnSpc>
                <a:spcPct val="90000"/>
              </a:lnSpc>
              <a:spcBef>
                <a:spcPts val="800"/>
              </a:spcBef>
              <a:spcAft>
                <a:spcPts val="0"/>
              </a:spcAft>
              <a:buSzPct val="108108"/>
              <a:buNone/>
            </a:pPr>
            <a:r>
              <a:rPr b="1" lang="es-ES"/>
              <a:t>Soporte para Múltiples Lenguajes y Tecnologías: </a:t>
            </a:r>
            <a:r>
              <a:rPr lang="es-ES"/>
              <a:t>Existen plugins para casi todos los lenguajes de programación y marcos de trabajo, proporcionando funcionalidades adicionales como autocompletado inteligente, snippets de código y resaltado de sintaxis específico.</a:t>
            </a:r>
            <a:endParaRPr/>
          </a:p>
          <a:p>
            <a:pPr indent="0" lvl="0" marL="0" rtl="0" algn="just">
              <a:lnSpc>
                <a:spcPct val="90000"/>
              </a:lnSpc>
              <a:spcBef>
                <a:spcPts val="800"/>
              </a:spcBef>
              <a:spcAft>
                <a:spcPts val="0"/>
              </a:spcAft>
              <a:buSzPct val="108108"/>
              <a:buNone/>
            </a:pPr>
            <a:r>
              <a:t/>
            </a:r>
            <a:endParaRPr/>
          </a:p>
          <a:p>
            <a:pPr indent="0" lvl="0" marL="0" rtl="0" algn="just">
              <a:lnSpc>
                <a:spcPct val="90000"/>
              </a:lnSpc>
              <a:spcBef>
                <a:spcPts val="800"/>
              </a:spcBef>
              <a:spcAft>
                <a:spcPts val="0"/>
              </a:spcAft>
              <a:buSzPct val="108108"/>
              <a:buNone/>
            </a:pPr>
            <a:r>
              <a:rPr b="1" lang="es-ES"/>
              <a:t>Integración con Herramientas Externas:</a:t>
            </a:r>
            <a:r>
              <a:rPr lang="es-ES"/>
              <a:t> Algunos plugins ofrecen integración con otras herramientas y servicios, como sistemas de control de versiones, plataformas de despliegue y bases de datos, centralizando el flujo de trabajo en un solo entorno.</a:t>
            </a:r>
            <a:endParaRPr/>
          </a:p>
          <a:p>
            <a:pPr indent="0" lvl="0" marL="0" rtl="0" algn="ctr">
              <a:lnSpc>
                <a:spcPct val="90000"/>
              </a:lnSpc>
              <a:spcBef>
                <a:spcPts val="800"/>
              </a:spcBef>
              <a:spcAft>
                <a:spcPts val="0"/>
              </a:spcAft>
              <a:buSzPct val="108108"/>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da130b5226_0_44"/>
          <p:cNvSpPr txBox="1"/>
          <p:nvPr>
            <p:ph idx="1" type="subTitle"/>
          </p:nvPr>
        </p:nvSpPr>
        <p:spPr>
          <a:xfrm>
            <a:off x="1143000" y="814969"/>
            <a:ext cx="6858000" cy="3128400"/>
          </a:xfrm>
          <a:prstGeom prst="rect">
            <a:avLst/>
          </a:prstGeom>
          <a:noFill/>
          <a:ln>
            <a:noFill/>
          </a:ln>
        </p:spPr>
        <p:txBody>
          <a:bodyPr anchorCtr="0" anchor="t" bIns="34275" lIns="68575" spcFirstLastPara="1" rIns="68575" wrap="square" tIns="34275">
            <a:normAutofit/>
          </a:bodyPr>
          <a:lstStyle/>
          <a:p>
            <a:pPr indent="0" lvl="0" marL="0" rtl="0" algn="just">
              <a:lnSpc>
                <a:spcPct val="90000"/>
              </a:lnSpc>
              <a:spcBef>
                <a:spcPts val="800"/>
              </a:spcBef>
              <a:spcAft>
                <a:spcPts val="0"/>
              </a:spcAft>
              <a:buSzPts val="1800"/>
              <a:buNone/>
            </a:pPr>
            <a:r>
              <a:rPr b="1" lang="es-ES"/>
              <a:t>Facilidad de Uso y Acceso: </a:t>
            </a:r>
            <a:r>
              <a:rPr lang="es-ES"/>
              <a:t>Instalar y gestionar plugins en Visual Studio Code es sencillo gracias a su Marketplace integrado, donde puedes buscar, instalar y actualizar plugins fácilmente.</a:t>
            </a:r>
            <a:endParaRPr/>
          </a:p>
          <a:p>
            <a:pPr indent="0" lvl="0" marL="0" rtl="0" algn="just">
              <a:lnSpc>
                <a:spcPct val="90000"/>
              </a:lnSpc>
              <a:spcBef>
                <a:spcPts val="800"/>
              </a:spcBef>
              <a:spcAft>
                <a:spcPts val="0"/>
              </a:spcAft>
              <a:buSzPts val="1800"/>
              <a:buNone/>
            </a:pPr>
            <a:r>
              <a:t/>
            </a:r>
            <a:endParaRPr/>
          </a:p>
          <a:p>
            <a:pPr indent="0" lvl="0" marL="0" rtl="0" algn="just">
              <a:lnSpc>
                <a:spcPct val="90000"/>
              </a:lnSpc>
              <a:spcBef>
                <a:spcPts val="800"/>
              </a:spcBef>
              <a:spcAft>
                <a:spcPts val="0"/>
              </a:spcAft>
              <a:buSzPts val="1800"/>
              <a:buNone/>
            </a:pPr>
            <a:r>
              <a:rPr b="1" lang="es-ES"/>
              <a:t>Mejora en la Colaboración: </a:t>
            </a:r>
            <a:r>
              <a:rPr lang="es-ES"/>
              <a:t>Plugins como Live Share permiten la programación en pareja o en equipo en tiempo real, facilitando la colaboración entre desarrolladores y aumentando la eficiencia en proyectos compartidos.</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21"/>
          <p:cNvPicPr preferRelativeResize="0"/>
          <p:nvPr/>
        </p:nvPicPr>
        <p:blipFill rotWithShape="1">
          <a:blip r:embed="rId3">
            <a:alphaModFix/>
          </a:blip>
          <a:srcRect b="0" l="0" r="0" t="0"/>
          <a:stretch/>
        </p:blipFill>
        <p:spPr>
          <a:xfrm>
            <a:off x="292443" y="-109151"/>
            <a:ext cx="1845276" cy="1441622"/>
          </a:xfrm>
          <a:prstGeom prst="rect">
            <a:avLst/>
          </a:prstGeom>
          <a:noFill/>
          <a:ln>
            <a:noFill/>
          </a:ln>
        </p:spPr>
      </p:pic>
      <p:sp>
        <p:nvSpPr>
          <p:cNvPr id="419" name="Google Shape;419;p21"/>
          <p:cNvSpPr txBox="1"/>
          <p:nvPr/>
        </p:nvSpPr>
        <p:spPr>
          <a:xfrm>
            <a:off x="-61323" y="336687"/>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Plugins </a:t>
            </a:r>
            <a:endParaRPr b="1" i="0" sz="2800" u="none" cap="none" strike="noStrike">
              <a:solidFill>
                <a:srgbClr val="4089D7"/>
              </a:solidFill>
              <a:latin typeface="Nunito"/>
              <a:ea typeface="Nunito"/>
              <a:cs typeface="Nunito"/>
              <a:sym typeface="Nunito"/>
            </a:endParaRPr>
          </a:p>
        </p:txBody>
      </p:sp>
      <p:pic>
        <p:nvPicPr>
          <p:cNvPr id="420" name="Google Shape;420;p21"/>
          <p:cNvPicPr preferRelativeResize="0"/>
          <p:nvPr/>
        </p:nvPicPr>
        <p:blipFill rotWithShape="1">
          <a:blip r:embed="rId4">
            <a:alphaModFix/>
          </a:blip>
          <a:srcRect b="0" l="0" r="0" t="0"/>
          <a:stretch/>
        </p:blipFill>
        <p:spPr>
          <a:xfrm>
            <a:off x="61482" y="1332471"/>
            <a:ext cx="1259880" cy="1059591"/>
          </a:xfrm>
          <a:prstGeom prst="rect">
            <a:avLst/>
          </a:prstGeom>
          <a:noFill/>
          <a:ln>
            <a:noFill/>
          </a:ln>
        </p:spPr>
      </p:pic>
      <p:sp>
        <p:nvSpPr>
          <p:cNvPr id="421" name="Google Shape;421;p21"/>
          <p:cNvSpPr txBox="1"/>
          <p:nvPr>
            <p:ph idx="1" type="subTitle"/>
          </p:nvPr>
        </p:nvSpPr>
        <p:spPr>
          <a:xfrm>
            <a:off x="725289" y="1619250"/>
            <a:ext cx="3239529" cy="486032"/>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Error Lens</a:t>
            </a:r>
            <a:endParaRPr b="1"/>
          </a:p>
          <a:p>
            <a:pPr indent="-361950" lvl="0" marL="457200" rtl="0" algn="ctr">
              <a:lnSpc>
                <a:spcPct val="90000"/>
              </a:lnSpc>
              <a:spcBef>
                <a:spcPts val="800"/>
              </a:spcBef>
              <a:spcAft>
                <a:spcPts val="0"/>
              </a:spcAft>
              <a:buClr>
                <a:schemeClr val="dk1"/>
              </a:buClr>
              <a:buSzPts val="1800"/>
              <a:buNone/>
            </a:pPr>
            <a:r>
              <a:t/>
            </a:r>
            <a:endParaRPr/>
          </a:p>
        </p:txBody>
      </p:sp>
      <p:pic>
        <p:nvPicPr>
          <p:cNvPr descr="Imagen de demostración" id="422" name="Google Shape;422;p21"/>
          <p:cNvPicPr preferRelativeResize="0"/>
          <p:nvPr/>
        </p:nvPicPr>
        <p:blipFill rotWithShape="1">
          <a:blip r:embed="rId5">
            <a:alphaModFix/>
          </a:blip>
          <a:srcRect b="0" l="0" r="0" t="0"/>
          <a:stretch/>
        </p:blipFill>
        <p:spPr>
          <a:xfrm>
            <a:off x="4102214" y="1415345"/>
            <a:ext cx="4226954" cy="743036"/>
          </a:xfrm>
          <a:prstGeom prst="rect">
            <a:avLst/>
          </a:prstGeom>
          <a:noFill/>
          <a:ln>
            <a:noFill/>
          </a:ln>
        </p:spPr>
      </p:pic>
      <p:sp>
        <p:nvSpPr>
          <p:cNvPr id="423" name="Google Shape;423;p21"/>
          <p:cNvSpPr/>
          <p:nvPr/>
        </p:nvSpPr>
        <p:spPr>
          <a:xfrm>
            <a:off x="0" y="2192029"/>
            <a:ext cx="457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Nunito"/>
                <a:ea typeface="Nunito"/>
                <a:cs typeface="Nunito"/>
                <a:sym typeface="Nunito"/>
              </a:rPr>
              <a:t>Mejore el resaltado de errores, advertencias y otros diagnósticos lingüísticos.</a:t>
            </a:r>
            <a:endParaRPr b="1" i="0" sz="1400" u="none" cap="none" strike="noStrike">
              <a:solidFill>
                <a:schemeClr val="dk1"/>
              </a:solidFill>
              <a:latin typeface="Nunito"/>
              <a:ea typeface="Nunito"/>
              <a:cs typeface="Nunito"/>
              <a:sym typeface="Nunito"/>
            </a:endParaRPr>
          </a:p>
        </p:txBody>
      </p:sp>
      <p:pic>
        <p:nvPicPr>
          <p:cNvPr id="424" name="Google Shape;424;p21"/>
          <p:cNvPicPr preferRelativeResize="0"/>
          <p:nvPr/>
        </p:nvPicPr>
        <p:blipFill rotWithShape="1">
          <a:blip r:embed="rId6">
            <a:alphaModFix/>
          </a:blip>
          <a:srcRect b="0" l="0" r="0" t="0"/>
          <a:stretch/>
        </p:blipFill>
        <p:spPr>
          <a:xfrm>
            <a:off x="154974" y="2628242"/>
            <a:ext cx="824315" cy="1025525"/>
          </a:xfrm>
          <a:prstGeom prst="rect">
            <a:avLst/>
          </a:prstGeom>
          <a:noFill/>
          <a:ln>
            <a:noFill/>
          </a:ln>
        </p:spPr>
      </p:pic>
      <p:sp>
        <p:nvSpPr>
          <p:cNvPr id="425" name="Google Shape;425;p21"/>
          <p:cNvSpPr txBox="1"/>
          <p:nvPr/>
        </p:nvSpPr>
        <p:spPr>
          <a:xfrm>
            <a:off x="807537" y="2897989"/>
            <a:ext cx="3239529" cy="486032"/>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1" i="0" lang="es-ES" sz="1800" u="none" cap="none" strike="noStrike">
                <a:solidFill>
                  <a:schemeClr val="dk1"/>
                </a:solidFill>
                <a:latin typeface="Nunito"/>
                <a:ea typeface="Nunito"/>
                <a:cs typeface="Nunito"/>
                <a:sym typeface="Nunito"/>
              </a:rPr>
              <a:t>Git Graph</a:t>
            </a:r>
            <a:endParaRPr b="0" i="0" sz="1800" u="none" cap="none" strike="noStrike">
              <a:solidFill>
                <a:schemeClr val="dk1"/>
              </a:solidFill>
              <a:latin typeface="Nunito"/>
              <a:ea typeface="Nunito"/>
              <a:cs typeface="Nunito"/>
              <a:sym typeface="Nunito"/>
            </a:endParaRPr>
          </a:p>
        </p:txBody>
      </p:sp>
      <p:sp>
        <p:nvSpPr>
          <p:cNvPr id="426" name="Google Shape;426;p21"/>
          <p:cNvSpPr/>
          <p:nvPr/>
        </p:nvSpPr>
        <p:spPr>
          <a:xfrm>
            <a:off x="491067" y="3384021"/>
            <a:ext cx="457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Nunito"/>
                <a:ea typeface="Nunito"/>
                <a:cs typeface="Nunito"/>
                <a:sym typeface="Nunito"/>
              </a:rPr>
              <a:t>Vea un gráfico de Git de su repositorio y realice acciones de Git desde el gráfico.</a:t>
            </a:r>
            <a:endParaRPr b="1" i="0" sz="1400" u="none" cap="none" strike="noStrike">
              <a:solidFill>
                <a:schemeClr val="dk1"/>
              </a:solidFill>
              <a:latin typeface="Nunito"/>
              <a:ea typeface="Nunito"/>
              <a:cs typeface="Nunito"/>
              <a:sym typeface="Nunito"/>
            </a:endParaRPr>
          </a:p>
        </p:txBody>
      </p:sp>
      <p:pic>
        <p:nvPicPr>
          <p:cNvPr id="427" name="Google Shape;427;p21"/>
          <p:cNvPicPr preferRelativeResize="0"/>
          <p:nvPr/>
        </p:nvPicPr>
        <p:blipFill rotWithShape="1">
          <a:blip r:embed="rId7">
            <a:alphaModFix/>
          </a:blip>
          <a:srcRect b="0" l="0" r="0" t="0"/>
          <a:stretch/>
        </p:blipFill>
        <p:spPr>
          <a:xfrm>
            <a:off x="4876099" y="2715249"/>
            <a:ext cx="2909355" cy="16425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
          <p:cNvSpPr txBox="1"/>
          <p:nvPr/>
        </p:nvSpPr>
        <p:spPr>
          <a:xfrm>
            <a:off x="2265407" y="2062976"/>
            <a:ext cx="4563600" cy="609600"/>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400"/>
              <a:buFont typeface="Arial"/>
              <a:buNone/>
            </a:pPr>
            <a:r>
              <a:rPr b="1" i="0" lang="es-ES" sz="3400" u="none" cap="none" strike="noStrike">
                <a:solidFill>
                  <a:schemeClr val="accent3"/>
                </a:solidFill>
                <a:highlight>
                  <a:srgbClr val="F1C232"/>
                </a:highlight>
                <a:latin typeface="Nunito"/>
                <a:ea typeface="Nunito"/>
                <a:cs typeface="Nunito"/>
                <a:sym typeface="Nunito"/>
              </a:rPr>
              <a:t>Clase 0-Parte2.</a:t>
            </a:r>
            <a:endParaRPr b="1" i="0" sz="3400" u="none" cap="none" strike="noStrike">
              <a:solidFill>
                <a:schemeClr val="accent3"/>
              </a:solidFill>
              <a:highlight>
                <a:srgbClr val="F1C232"/>
              </a:highlight>
              <a:latin typeface="Nunito"/>
              <a:ea typeface="Nunito"/>
              <a:cs typeface="Nunito"/>
              <a:sym typeface="Nunito"/>
            </a:endParaRPr>
          </a:p>
        </p:txBody>
      </p:sp>
      <p:pic>
        <p:nvPicPr>
          <p:cNvPr id="243" name="Google Shape;243;p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44" name="Google Shape;244;p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45" name="Google Shape;245;p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2"/>
          <p:cNvSpPr txBox="1"/>
          <p:nvPr/>
        </p:nvSpPr>
        <p:spPr>
          <a:xfrm>
            <a:off x="-61323" y="402590"/>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Plugins </a:t>
            </a:r>
            <a:endParaRPr b="1" i="0" sz="2800" u="none" cap="none" strike="noStrike">
              <a:solidFill>
                <a:srgbClr val="4089D7"/>
              </a:solidFill>
              <a:latin typeface="Nunito"/>
              <a:ea typeface="Nunito"/>
              <a:cs typeface="Nunito"/>
              <a:sym typeface="Nunito"/>
            </a:endParaRPr>
          </a:p>
        </p:txBody>
      </p:sp>
      <p:pic>
        <p:nvPicPr>
          <p:cNvPr id="433" name="Google Shape;433;p22"/>
          <p:cNvPicPr preferRelativeResize="0"/>
          <p:nvPr/>
        </p:nvPicPr>
        <p:blipFill rotWithShape="1">
          <a:blip r:embed="rId3">
            <a:alphaModFix/>
          </a:blip>
          <a:srcRect b="0" l="0" r="0" t="0"/>
          <a:stretch/>
        </p:blipFill>
        <p:spPr>
          <a:xfrm>
            <a:off x="292443" y="-109151"/>
            <a:ext cx="1845276" cy="1441622"/>
          </a:xfrm>
          <a:prstGeom prst="rect">
            <a:avLst/>
          </a:prstGeom>
          <a:noFill/>
          <a:ln>
            <a:noFill/>
          </a:ln>
        </p:spPr>
      </p:pic>
      <p:pic>
        <p:nvPicPr>
          <p:cNvPr id="434" name="Google Shape;434;p22"/>
          <p:cNvPicPr preferRelativeResize="0"/>
          <p:nvPr/>
        </p:nvPicPr>
        <p:blipFill rotWithShape="1">
          <a:blip r:embed="rId4">
            <a:alphaModFix/>
          </a:blip>
          <a:srcRect b="0" l="0" r="0" t="0"/>
          <a:stretch/>
        </p:blipFill>
        <p:spPr>
          <a:xfrm>
            <a:off x="135924" y="1215853"/>
            <a:ext cx="1524000" cy="1657350"/>
          </a:xfrm>
          <a:prstGeom prst="rect">
            <a:avLst/>
          </a:prstGeom>
          <a:noFill/>
          <a:ln>
            <a:noFill/>
          </a:ln>
        </p:spPr>
      </p:pic>
      <p:sp>
        <p:nvSpPr>
          <p:cNvPr id="435" name="Google Shape;435;p22"/>
          <p:cNvSpPr txBox="1"/>
          <p:nvPr>
            <p:ph idx="1" type="subTitle"/>
          </p:nvPr>
        </p:nvSpPr>
        <p:spPr>
          <a:xfrm>
            <a:off x="1215081" y="1653231"/>
            <a:ext cx="3239529" cy="486032"/>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TypeScript Hero</a:t>
            </a:r>
            <a:endParaRPr/>
          </a:p>
        </p:txBody>
      </p:sp>
      <p:sp>
        <p:nvSpPr>
          <p:cNvPr id="436" name="Google Shape;436;p22"/>
          <p:cNvSpPr/>
          <p:nvPr/>
        </p:nvSpPr>
        <p:spPr>
          <a:xfrm>
            <a:off x="885567" y="2197772"/>
            <a:ext cx="4572000"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Nunito"/>
                <a:ea typeface="Nunito"/>
                <a:cs typeface="Nunito"/>
                <a:sym typeface="Nunito"/>
              </a:rPr>
              <a:t>TypeScript Hero es una extensión de vscode que te hace la vida más fácil. Cuando está codificando una gran cantidad de TypeScript, es posible que desee que vscode organice sus importaciones..</a:t>
            </a:r>
            <a:endParaRPr b="1" i="0" sz="1400" u="none" cap="none" strike="noStrike">
              <a:solidFill>
                <a:schemeClr val="dk1"/>
              </a:solidFill>
              <a:latin typeface="Nunito"/>
              <a:ea typeface="Nunito"/>
              <a:cs typeface="Nunito"/>
              <a:sym typeface="Nunito"/>
            </a:endParaRPr>
          </a:p>
        </p:txBody>
      </p:sp>
      <p:pic>
        <p:nvPicPr>
          <p:cNvPr id="437" name="Google Shape;437;p22"/>
          <p:cNvPicPr preferRelativeResize="0"/>
          <p:nvPr/>
        </p:nvPicPr>
        <p:blipFill rotWithShape="1">
          <a:blip r:embed="rId5">
            <a:alphaModFix/>
          </a:blip>
          <a:srcRect b="0" l="0" r="0" t="0"/>
          <a:stretch/>
        </p:blipFill>
        <p:spPr>
          <a:xfrm>
            <a:off x="-27417" y="3238500"/>
            <a:ext cx="1666875" cy="1333500"/>
          </a:xfrm>
          <a:prstGeom prst="rect">
            <a:avLst/>
          </a:prstGeom>
          <a:noFill/>
          <a:ln>
            <a:noFill/>
          </a:ln>
        </p:spPr>
      </p:pic>
      <p:sp>
        <p:nvSpPr>
          <p:cNvPr id="438" name="Google Shape;438;p22"/>
          <p:cNvSpPr txBox="1"/>
          <p:nvPr/>
        </p:nvSpPr>
        <p:spPr>
          <a:xfrm>
            <a:off x="1514962" y="3419218"/>
            <a:ext cx="3239529" cy="486032"/>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1" i="0" lang="es-ES" sz="1800" u="none" cap="none" strike="noStrike">
                <a:solidFill>
                  <a:schemeClr val="dk1"/>
                </a:solidFill>
                <a:latin typeface="Nunito"/>
                <a:ea typeface="Nunito"/>
                <a:cs typeface="Nunito"/>
                <a:sym typeface="Nunito"/>
              </a:rPr>
              <a:t>Live Server</a:t>
            </a:r>
            <a:endParaRPr b="0" i="0" sz="1800" u="none" cap="none" strike="noStrike">
              <a:solidFill>
                <a:schemeClr val="dk1"/>
              </a:solidFill>
              <a:latin typeface="Nunito"/>
              <a:ea typeface="Nunito"/>
              <a:cs typeface="Nunito"/>
              <a:sym typeface="Nunito"/>
            </a:endParaRPr>
          </a:p>
        </p:txBody>
      </p:sp>
      <p:sp>
        <p:nvSpPr>
          <p:cNvPr id="439" name="Google Shape;439;p22"/>
          <p:cNvSpPr/>
          <p:nvPr/>
        </p:nvSpPr>
        <p:spPr>
          <a:xfrm>
            <a:off x="1379838" y="3906540"/>
            <a:ext cx="457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Nunito"/>
                <a:ea typeface="Nunito"/>
                <a:cs typeface="Nunito"/>
                <a:sym typeface="Nunito"/>
              </a:rPr>
              <a:t>Inicie un servidor local de desarrollo con función de recarga en vivo para páginas estáticas y dinámicas</a:t>
            </a:r>
            <a:endParaRPr b="1" i="0" sz="1400" u="none" cap="none" strike="noStrike">
              <a:solidFill>
                <a:schemeClr val="dk1"/>
              </a:solidFill>
              <a:latin typeface="Nunito"/>
              <a:ea typeface="Nunito"/>
              <a:cs typeface="Nunito"/>
              <a:sym typeface="Nunito"/>
            </a:endParaRPr>
          </a:p>
        </p:txBody>
      </p:sp>
      <p:pic>
        <p:nvPicPr>
          <p:cNvPr id="440" name="Google Shape;440;p22"/>
          <p:cNvPicPr preferRelativeResize="0"/>
          <p:nvPr/>
        </p:nvPicPr>
        <p:blipFill rotWithShape="1">
          <a:blip r:embed="rId6">
            <a:alphaModFix/>
          </a:blip>
          <a:srcRect b="0" l="0" r="0" t="0"/>
          <a:stretch/>
        </p:blipFill>
        <p:spPr>
          <a:xfrm>
            <a:off x="5684108" y="1993814"/>
            <a:ext cx="3283052" cy="175877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23"/>
          <p:cNvPicPr preferRelativeResize="0"/>
          <p:nvPr/>
        </p:nvPicPr>
        <p:blipFill rotWithShape="1">
          <a:blip r:embed="rId3">
            <a:alphaModFix/>
          </a:blip>
          <a:srcRect b="0" l="0" r="0" t="0"/>
          <a:stretch/>
        </p:blipFill>
        <p:spPr>
          <a:xfrm>
            <a:off x="202857" y="1372887"/>
            <a:ext cx="1752600" cy="1038225"/>
          </a:xfrm>
          <a:prstGeom prst="rect">
            <a:avLst/>
          </a:prstGeom>
          <a:noFill/>
          <a:ln>
            <a:noFill/>
          </a:ln>
        </p:spPr>
      </p:pic>
      <p:sp>
        <p:nvSpPr>
          <p:cNvPr id="446" name="Google Shape;446;p23"/>
          <p:cNvSpPr txBox="1"/>
          <p:nvPr/>
        </p:nvSpPr>
        <p:spPr>
          <a:xfrm>
            <a:off x="0" y="402589"/>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Plugins </a:t>
            </a:r>
            <a:endParaRPr b="1" i="0" sz="2800" u="none" cap="none" strike="noStrike">
              <a:solidFill>
                <a:srgbClr val="4089D7"/>
              </a:solidFill>
              <a:latin typeface="Nunito"/>
              <a:ea typeface="Nunito"/>
              <a:cs typeface="Nunito"/>
              <a:sym typeface="Nunito"/>
            </a:endParaRPr>
          </a:p>
        </p:txBody>
      </p:sp>
      <p:pic>
        <p:nvPicPr>
          <p:cNvPr id="447" name="Google Shape;447;p23"/>
          <p:cNvPicPr preferRelativeResize="0"/>
          <p:nvPr/>
        </p:nvPicPr>
        <p:blipFill rotWithShape="1">
          <a:blip r:embed="rId4">
            <a:alphaModFix/>
          </a:blip>
          <a:srcRect b="0" l="0" r="0" t="0"/>
          <a:stretch/>
        </p:blipFill>
        <p:spPr>
          <a:xfrm>
            <a:off x="374821" y="-118150"/>
            <a:ext cx="1845276" cy="1441622"/>
          </a:xfrm>
          <a:prstGeom prst="rect">
            <a:avLst/>
          </a:prstGeom>
          <a:noFill/>
          <a:ln>
            <a:noFill/>
          </a:ln>
        </p:spPr>
      </p:pic>
      <p:sp>
        <p:nvSpPr>
          <p:cNvPr id="448" name="Google Shape;448;p23"/>
          <p:cNvSpPr txBox="1"/>
          <p:nvPr/>
        </p:nvSpPr>
        <p:spPr>
          <a:xfrm>
            <a:off x="1753859" y="1550130"/>
            <a:ext cx="3239529" cy="486032"/>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1" i="0" lang="es-ES" sz="1800" u="none" cap="none" strike="noStrike">
                <a:solidFill>
                  <a:schemeClr val="dk1"/>
                </a:solidFill>
                <a:latin typeface="Nunito"/>
                <a:ea typeface="Nunito"/>
                <a:cs typeface="Nunito"/>
                <a:sym typeface="Nunito"/>
              </a:rPr>
              <a:t>Auto Close Tag</a:t>
            </a:r>
            <a:endParaRPr b="0" i="0" sz="1800" u="none" cap="none" strike="noStrike">
              <a:solidFill>
                <a:schemeClr val="dk1"/>
              </a:solidFill>
              <a:latin typeface="Nunito"/>
              <a:ea typeface="Nunito"/>
              <a:cs typeface="Nunito"/>
              <a:sym typeface="Nunito"/>
            </a:endParaRPr>
          </a:p>
        </p:txBody>
      </p:sp>
      <p:sp>
        <p:nvSpPr>
          <p:cNvPr id="449" name="Google Shape;449;p23"/>
          <p:cNvSpPr/>
          <p:nvPr/>
        </p:nvSpPr>
        <p:spPr>
          <a:xfrm>
            <a:off x="1408671" y="2019113"/>
            <a:ext cx="457200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Nunito"/>
                <a:ea typeface="Nunito"/>
                <a:cs typeface="Nunito"/>
                <a:sym typeface="Nunito"/>
              </a:rPr>
              <a:t>Agregue automáticamente una etiqueta de cierre HTML/XML.</a:t>
            </a:r>
            <a:endParaRPr b="1" i="0" sz="1400" u="none" cap="none" strike="noStrike">
              <a:solidFill>
                <a:schemeClr val="dk1"/>
              </a:solidFill>
              <a:latin typeface="Nunito"/>
              <a:ea typeface="Nunito"/>
              <a:cs typeface="Nunito"/>
              <a:sym typeface="Nunito"/>
            </a:endParaRPr>
          </a:p>
        </p:txBody>
      </p:sp>
      <p:pic>
        <p:nvPicPr>
          <p:cNvPr id="450" name="Google Shape;450;p23"/>
          <p:cNvPicPr preferRelativeResize="0"/>
          <p:nvPr/>
        </p:nvPicPr>
        <p:blipFill rotWithShape="1">
          <a:blip r:embed="rId5">
            <a:alphaModFix/>
          </a:blip>
          <a:srcRect b="0" l="0" r="0" t="0"/>
          <a:stretch/>
        </p:blipFill>
        <p:spPr>
          <a:xfrm>
            <a:off x="678334" y="2862263"/>
            <a:ext cx="1238250" cy="1247775"/>
          </a:xfrm>
          <a:prstGeom prst="rect">
            <a:avLst/>
          </a:prstGeom>
          <a:noFill/>
          <a:ln>
            <a:noFill/>
          </a:ln>
        </p:spPr>
      </p:pic>
      <p:sp>
        <p:nvSpPr>
          <p:cNvPr id="451" name="Google Shape;451;p23"/>
          <p:cNvSpPr txBox="1"/>
          <p:nvPr/>
        </p:nvSpPr>
        <p:spPr>
          <a:xfrm>
            <a:off x="2074906" y="2862263"/>
            <a:ext cx="3239529" cy="486032"/>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1" i="0" lang="es-ES" sz="1800" u="none" cap="none" strike="noStrike">
                <a:solidFill>
                  <a:schemeClr val="dk1"/>
                </a:solidFill>
                <a:latin typeface="Nunito"/>
                <a:ea typeface="Nunito"/>
                <a:cs typeface="Nunito"/>
                <a:sym typeface="Nunito"/>
              </a:rPr>
              <a:t>Prettier ESLint</a:t>
            </a:r>
            <a:endParaRPr b="0" i="0" sz="1800" u="none" cap="none" strike="noStrike">
              <a:solidFill>
                <a:schemeClr val="dk1"/>
              </a:solidFill>
              <a:latin typeface="Nunito"/>
              <a:ea typeface="Nunito"/>
              <a:cs typeface="Nunito"/>
              <a:sym typeface="Nunito"/>
            </a:endParaRPr>
          </a:p>
        </p:txBody>
      </p:sp>
      <p:sp>
        <p:nvSpPr>
          <p:cNvPr id="452" name="Google Shape;452;p23"/>
          <p:cNvSpPr/>
          <p:nvPr/>
        </p:nvSpPr>
        <p:spPr>
          <a:xfrm>
            <a:off x="1955457" y="3348295"/>
            <a:ext cx="4572000"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cap="none" strike="noStrike">
                <a:solidFill>
                  <a:schemeClr val="dk1"/>
                </a:solidFill>
                <a:latin typeface="Nunito"/>
                <a:ea typeface="Nunito"/>
                <a:cs typeface="Nunito"/>
                <a:sym typeface="Nunito"/>
              </a:rPr>
              <a:t>Una extensión de Visual Studio para formatear código JavaScript y Typescript usando el paquete prettier-eslint.</a:t>
            </a:r>
            <a:endParaRPr b="1" i="0" sz="1400" u="none" cap="none" strike="noStrike">
              <a:solidFill>
                <a:schemeClr val="dk1"/>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4"/>
          <p:cNvSpPr txBox="1"/>
          <p:nvPr/>
        </p:nvSpPr>
        <p:spPr>
          <a:xfrm>
            <a:off x="2265407" y="2062976"/>
            <a:ext cx="4563678" cy="6370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600"/>
              <a:buFont typeface="Arial"/>
              <a:buNone/>
            </a:pPr>
            <a:r>
              <a:rPr b="1" i="0" lang="es-ES" sz="3600" u="none" cap="none" strike="noStrike">
                <a:solidFill>
                  <a:srgbClr val="4089D7"/>
                </a:solidFill>
                <a:latin typeface="Nunito"/>
                <a:ea typeface="Nunito"/>
                <a:cs typeface="Nunito"/>
                <a:sym typeface="Nunito"/>
              </a:rPr>
              <a:t>JavaScript</a:t>
            </a:r>
            <a:endParaRPr b="1" i="0" sz="3600" u="none" cap="none" strike="noStrike">
              <a:solidFill>
                <a:srgbClr val="4089D7"/>
              </a:solidFill>
              <a:latin typeface="Nunito"/>
              <a:ea typeface="Nunito"/>
              <a:cs typeface="Nunito"/>
              <a:sym typeface="Nunito"/>
            </a:endParaRPr>
          </a:p>
        </p:txBody>
      </p:sp>
      <p:pic>
        <p:nvPicPr>
          <p:cNvPr id="458" name="Google Shape;458;p2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459" name="Google Shape;459;p2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460" name="Google Shape;460;p2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descr="https://lh3.googleusercontent.com/GJWha8xF6wuBqOr6pss3Otg78tMA8UDurNHePULgd-hOLc3E3Xuj9d8lffRYlVi-O9fICQGhwlmlpqzRNwdMdCHbPm71NrvPj26XM4Ecscb7JqPPkbPpLnVAisYsCosIiPw0h1_KQpD_lIcqKAGLa3AR--0XuMzKZu2CcBgo-rKm9VoQ0ugQ7kzUxjpg" id="461" name="Google Shape;461;p24"/>
          <p:cNvPicPr preferRelativeResize="0"/>
          <p:nvPr/>
        </p:nvPicPr>
        <p:blipFill rotWithShape="1">
          <a:blip r:embed="rId5">
            <a:alphaModFix/>
          </a:blip>
          <a:srcRect b="0" l="0" r="0" t="0"/>
          <a:stretch/>
        </p:blipFill>
        <p:spPr>
          <a:xfrm>
            <a:off x="4047183" y="1001326"/>
            <a:ext cx="1000125" cy="1000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5"/>
          <p:cNvSpPr txBox="1"/>
          <p:nvPr>
            <p:ph idx="1" type="subTitle"/>
          </p:nvPr>
        </p:nvSpPr>
        <p:spPr>
          <a:xfrm>
            <a:off x="1118245" y="2083691"/>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Javascript es un lenguaje de programación que se ejecuta en el ámbito de una página web. Es una herramienta muy importante sobre todo para la realización de una web dinámica. </a:t>
            </a:r>
            <a:endParaRPr/>
          </a:p>
        </p:txBody>
      </p:sp>
      <p:pic>
        <p:nvPicPr>
          <p:cNvPr descr="https://lh3.googleusercontent.com/GJWha8xF6wuBqOr6pss3Otg78tMA8UDurNHePULgd-hOLc3E3Xuj9d8lffRYlVi-O9fICQGhwlmlpqzRNwdMdCHbPm71NrvPj26XM4Ecscb7JqPPkbPpLnVAisYsCosIiPw0h1_KQpD_lIcqKAGLa3AR--0XuMzKZu2CcBgo-rKm9VoQ0ugQ7kzUxjpg" id="467" name="Google Shape;467;p25"/>
          <p:cNvPicPr preferRelativeResize="0"/>
          <p:nvPr/>
        </p:nvPicPr>
        <p:blipFill rotWithShape="1">
          <a:blip r:embed="rId3">
            <a:alphaModFix/>
          </a:blip>
          <a:srcRect b="0" l="0" r="0" t="0"/>
          <a:stretch/>
        </p:blipFill>
        <p:spPr>
          <a:xfrm>
            <a:off x="4047183" y="334061"/>
            <a:ext cx="1000125" cy="100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6"/>
          <p:cNvSpPr txBox="1"/>
          <p:nvPr>
            <p:ph type="ctrTitle"/>
          </p:nvPr>
        </p:nvSpPr>
        <p:spPr>
          <a:xfrm>
            <a:off x="1175952" y="543697"/>
            <a:ext cx="6858000" cy="68010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Explicación</a:t>
            </a:r>
            <a:endParaRPr/>
          </a:p>
        </p:txBody>
      </p:sp>
      <p:sp>
        <p:nvSpPr>
          <p:cNvPr id="473" name="Google Shape;473;p26"/>
          <p:cNvSpPr txBox="1"/>
          <p:nvPr>
            <p:ph idx="1" type="subTitle"/>
          </p:nvPr>
        </p:nvSpPr>
        <p:spPr>
          <a:xfrm>
            <a:off x="1175951" y="1688275"/>
            <a:ext cx="6858000" cy="124170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1"/>
              <a:buNone/>
            </a:pPr>
            <a:r>
              <a:rPr b="1" lang="es-ES">
                <a:solidFill>
                  <a:srgbClr val="515151"/>
                </a:solidFill>
              </a:rPr>
              <a:t>Sobre el Profesor:</a:t>
            </a:r>
            <a:endParaRPr/>
          </a:p>
          <a:p>
            <a:pPr indent="-361950" lvl="0" marL="457200" rtl="0" algn="ctr">
              <a:lnSpc>
                <a:spcPct val="90000"/>
              </a:lnSpc>
              <a:spcBef>
                <a:spcPts val="800"/>
              </a:spcBef>
              <a:spcAft>
                <a:spcPts val="0"/>
              </a:spcAft>
              <a:buClr>
                <a:schemeClr val="dk1"/>
              </a:buClr>
              <a:buSzPct val="129031"/>
              <a:buNone/>
            </a:pPr>
            <a:r>
              <a:rPr lang="es-ES">
                <a:solidFill>
                  <a:srgbClr val="515151"/>
                </a:solidFill>
              </a:rPr>
              <a:t>El Profesor explica, hace y ustedes practican.</a:t>
            </a:r>
            <a:endParaRPr/>
          </a:p>
          <a:p>
            <a:pPr indent="-361950" lvl="0" marL="457200" rtl="0" algn="ctr">
              <a:lnSpc>
                <a:spcPct val="90000"/>
              </a:lnSpc>
              <a:spcBef>
                <a:spcPts val="800"/>
              </a:spcBef>
              <a:spcAft>
                <a:spcPts val="0"/>
              </a:spcAft>
              <a:buClr>
                <a:schemeClr val="dk1"/>
              </a:buClr>
              <a:buSzPct val="129031"/>
              <a:buNone/>
            </a:pPr>
            <a:br>
              <a:rPr lang="es-ES">
                <a:solidFill>
                  <a:srgbClr val="515151"/>
                </a:solidFill>
              </a:rPr>
            </a:br>
            <a:r>
              <a:rPr b="1" lang="es-ES">
                <a:solidFill>
                  <a:srgbClr val="515151"/>
                </a:solidFill>
              </a:rPr>
              <a:t>Sobre ustedes:</a:t>
            </a:r>
            <a:endParaRPr/>
          </a:p>
          <a:p>
            <a:pPr indent="-361950" lvl="0" marL="457200" rtl="0" algn="ctr">
              <a:lnSpc>
                <a:spcPct val="90000"/>
              </a:lnSpc>
              <a:spcBef>
                <a:spcPts val="800"/>
              </a:spcBef>
              <a:spcAft>
                <a:spcPts val="0"/>
              </a:spcAft>
              <a:buClr>
                <a:schemeClr val="dk1"/>
              </a:buClr>
              <a:buSzPct val="129031"/>
              <a:buNone/>
            </a:pPr>
            <a:r>
              <a:rPr lang="es-ES">
                <a:solidFill>
                  <a:srgbClr val="515151"/>
                </a:solidFill>
              </a:rPr>
              <a:t>Aprenderán.</a:t>
            </a:r>
            <a:endParaRPr/>
          </a:p>
        </p:txBody>
      </p:sp>
      <p:pic>
        <p:nvPicPr>
          <p:cNvPr descr="https://lh3.googleusercontent.com/GJWha8xF6wuBqOr6pss3Otg78tMA8UDurNHePULgd-hOLc3E3Xuj9d8lffRYlVi-O9fICQGhwlmlpqzRNwdMdCHbPm71NrvPj26XM4Ecscb7JqPPkbPpLnVAisYsCosIiPw0h1_KQpD_lIcqKAGLa3AR--0XuMzKZu2CcBgo-rKm9VoQ0ugQ7kzUxjpg" id="474" name="Google Shape;474;p26"/>
          <p:cNvPicPr preferRelativeResize="0"/>
          <p:nvPr/>
        </p:nvPicPr>
        <p:blipFill rotWithShape="1">
          <a:blip r:embed="rId3">
            <a:alphaModFix/>
          </a:blip>
          <a:srcRect b="0" l="0" r="0" t="0"/>
          <a:stretch/>
        </p:blipFill>
        <p:spPr>
          <a:xfrm>
            <a:off x="4162512" y="3118450"/>
            <a:ext cx="1000125" cy="100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7"/>
          <p:cNvSpPr txBox="1"/>
          <p:nvPr/>
        </p:nvSpPr>
        <p:spPr>
          <a:xfrm>
            <a:off x="2265407" y="2062976"/>
            <a:ext cx="4563678" cy="6370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600"/>
              <a:buFont typeface="Arial"/>
              <a:buNone/>
            </a:pPr>
            <a:r>
              <a:rPr b="1" i="0" lang="es-ES" sz="3600" u="none" cap="none" strike="noStrike">
                <a:solidFill>
                  <a:srgbClr val="4089D7"/>
                </a:solidFill>
                <a:latin typeface="Nunito"/>
                <a:ea typeface="Nunito"/>
                <a:cs typeface="Nunito"/>
                <a:sym typeface="Nunito"/>
              </a:rPr>
              <a:t>Node Js</a:t>
            </a:r>
            <a:endParaRPr b="1" i="0" sz="3600" u="none" cap="none" strike="noStrike">
              <a:solidFill>
                <a:srgbClr val="4089D7"/>
              </a:solidFill>
              <a:latin typeface="Nunito"/>
              <a:ea typeface="Nunito"/>
              <a:cs typeface="Nunito"/>
              <a:sym typeface="Nunito"/>
            </a:endParaRPr>
          </a:p>
        </p:txBody>
      </p:sp>
      <p:pic>
        <p:nvPicPr>
          <p:cNvPr descr="https://lh6.googleusercontent.com/WFcqA4Cf4rrgIpuxOeGZECLrT85Mmg6f3Tjl2bteiH37UE-Is17HR1BmjWXvKVmTuwUwXEXndBsdE8vtp9Wub6mEb40M6c3esGflBWYoBdaHNyaHfq657Fd6_JwZseAJ0pvJc7HTDMKnDbu4oXIqHCGLX8_18w-f-NXnWNnNaZXPVcJ9e4Fda4y1nG8h" id="480" name="Google Shape;480;p27"/>
          <p:cNvPicPr preferRelativeResize="0"/>
          <p:nvPr/>
        </p:nvPicPr>
        <p:blipFill rotWithShape="1">
          <a:blip r:embed="rId3">
            <a:alphaModFix/>
          </a:blip>
          <a:srcRect b="0" l="0" r="0" t="0"/>
          <a:stretch/>
        </p:blipFill>
        <p:spPr>
          <a:xfrm>
            <a:off x="4047183" y="1062851"/>
            <a:ext cx="1000125" cy="1000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28"/>
          <p:cNvSpPr txBox="1"/>
          <p:nvPr>
            <p:ph idx="1" type="subTitle"/>
          </p:nvPr>
        </p:nvSpPr>
        <p:spPr>
          <a:xfrm>
            <a:off x="1217140" y="1894221"/>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Node.js es un entorno de tiempo de ejecución de JavaScript de código abierto y multiplataforma. </a:t>
            </a:r>
            <a:endParaRPr/>
          </a:p>
          <a:p>
            <a:pPr indent="-361950" lvl="0" marL="457200" rtl="0" algn="ctr">
              <a:lnSpc>
                <a:spcPct val="90000"/>
              </a:lnSpc>
              <a:spcBef>
                <a:spcPts val="800"/>
              </a:spcBef>
              <a:spcAft>
                <a:spcPts val="0"/>
              </a:spcAft>
              <a:buClr>
                <a:schemeClr val="dk1"/>
              </a:buClr>
              <a:buSzPts val="1800"/>
              <a:buNone/>
            </a:pPr>
            <a:r>
              <a:rPr lang="es-ES"/>
              <a:t>¡Es una herramienta popular para casi cualquier tipo de proyecto!</a:t>
            </a:r>
            <a:endParaRPr/>
          </a:p>
        </p:txBody>
      </p:sp>
      <p:pic>
        <p:nvPicPr>
          <p:cNvPr descr="https://lh6.googleusercontent.com/WFcqA4Cf4rrgIpuxOeGZECLrT85Mmg6f3Tjl2bteiH37UE-Is17HR1BmjWXvKVmTuwUwXEXndBsdE8vtp9Wub6mEb40M6c3esGflBWYoBdaHNyaHfq657Fd6_JwZseAJ0pvJc7HTDMKnDbu4oXIqHCGLX8_18w-f-NXnWNnNaZXPVcJ9e4Fda4y1nG8h" id="486" name="Google Shape;486;p28"/>
          <p:cNvPicPr preferRelativeResize="0"/>
          <p:nvPr/>
        </p:nvPicPr>
        <p:blipFill rotWithShape="1">
          <a:blip r:embed="rId3">
            <a:alphaModFix/>
          </a:blip>
          <a:srcRect b="0" l="0" r="0" t="0"/>
          <a:stretch/>
        </p:blipFill>
        <p:spPr>
          <a:xfrm>
            <a:off x="3981280" y="461489"/>
            <a:ext cx="1000125" cy="100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29"/>
          <p:cNvPicPr preferRelativeResize="0"/>
          <p:nvPr/>
        </p:nvPicPr>
        <p:blipFill rotWithShape="1">
          <a:blip r:embed="rId3">
            <a:alphaModFix/>
          </a:blip>
          <a:srcRect b="0" l="0" r="0" t="0"/>
          <a:stretch/>
        </p:blipFill>
        <p:spPr>
          <a:xfrm>
            <a:off x="1491049" y="1334530"/>
            <a:ext cx="6171714" cy="2786413"/>
          </a:xfrm>
          <a:prstGeom prst="rect">
            <a:avLst/>
          </a:prstGeom>
          <a:noFill/>
          <a:ln>
            <a:noFill/>
          </a:ln>
        </p:spPr>
      </p:pic>
      <p:sp>
        <p:nvSpPr>
          <p:cNvPr id="492" name="Google Shape;492;p29"/>
          <p:cNvSpPr/>
          <p:nvPr/>
        </p:nvSpPr>
        <p:spPr>
          <a:xfrm>
            <a:off x="832021" y="608454"/>
            <a:ext cx="76364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Nunito"/>
                <a:ea typeface="Nunito"/>
                <a:cs typeface="Nunito"/>
                <a:sym typeface="Nunito"/>
              </a:rPr>
              <a:t>El ejemplo más común Hello World de Node.js es un servidor web:</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30"/>
          <p:cNvPicPr preferRelativeResize="0"/>
          <p:nvPr/>
        </p:nvPicPr>
        <p:blipFill rotWithShape="1">
          <a:blip r:embed="rId3">
            <a:alphaModFix/>
          </a:blip>
          <a:srcRect b="14794" l="4475" r="4233" t="27067"/>
          <a:stretch/>
        </p:blipFill>
        <p:spPr>
          <a:xfrm>
            <a:off x="1449859" y="1243913"/>
            <a:ext cx="6260758" cy="2990335"/>
          </a:xfrm>
          <a:prstGeom prst="rect">
            <a:avLst/>
          </a:prstGeom>
          <a:noFill/>
          <a:ln>
            <a:noFill/>
          </a:ln>
        </p:spPr>
      </p:pic>
      <p:sp>
        <p:nvSpPr>
          <p:cNvPr id="498" name="Google Shape;498;p30"/>
          <p:cNvSpPr txBox="1"/>
          <p:nvPr/>
        </p:nvSpPr>
        <p:spPr>
          <a:xfrm>
            <a:off x="2001796" y="481311"/>
            <a:ext cx="4563678" cy="6370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600"/>
              <a:buFont typeface="Arial"/>
              <a:buNone/>
            </a:pPr>
            <a:r>
              <a:rPr b="1" i="0" lang="es-ES" sz="3600" u="none" cap="none" strike="noStrike">
                <a:solidFill>
                  <a:srgbClr val="4089D7"/>
                </a:solidFill>
                <a:latin typeface="Nunito"/>
                <a:ea typeface="Nunito"/>
                <a:cs typeface="Nunito"/>
                <a:sym typeface="Nunito"/>
              </a:rPr>
              <a:t>Pasos</a:t>
            </a:r>
            <a:endParaRPr b="1" i="0" sz="3600" u="none" cap="none" strike="noStrike">
              <a:solidFill>
                <a:srgbClr val="4089D7"/>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31"/>
          <p:cNvPicPr preferRelativeResize="0"/>
          <p:nvPr/>
        </p:nvPicPr>
        <p:blipFill rotWithShape="1">
          <a:blip r:embed="rId3">
            <a:alphaModFix/>
          </a:blip>
          <a:srcRect b="0" l="0" r="0" t="0"/>
          <a:stretch/>
        </p:blipFill>
        <p:spPr>
          <a:xfrm>
            <a:off x="1907059" y="801387"/>
            <a:ext cx="5062151" cy="1822977"/>
          </a:xfrm>
          <a:prstGeom prst="rect">
            <a:avLst/>
          </a:prstGeom>
          <a:noFill/>
          <a:ln>
            <a:noFill/>
          </a:ln>
        </p:spPr>
      </p:pic>
      <p:sp>
        <p:nvSpPr>
          <p:cNvPr id="504" name="Google Shape;504;p31"/>
          <p:cNvSpPr txBox="1"/>
          <p:nvPr>
            <p:ph idx="1" type="subTitle"/>
          </p:nvPr>
        </p:nvSpPr>
        <p:spPr>
          <a:xfrm>
            <a:off x="1070919" y="2759193"/>
            <a:ext cx="6858000" cy="1540957"/>
          </a:xfrm>
          <a:prstGeom prst="rect">
            <a:avLst/>
          </a:prstGeom>
          <a:noFill/>
          <a:ln>
            <a:noFill/>
          </a:ln>
        </p:spPr>
        <p:txBody>
          <a:bodyPr anchorCtr="0" anchor="t" bIns="34275" lIns="68575" spcFirstLastPara="1" rIns="68575" wrap="square" tIns="34275">
            <a:normAutofit fontScale="25000" lnSpcReduction="20000"/>
          </a:bodyPr>
          <a:lstStyle/>
          <a:p>
            <a:pPr indent="-361950" lvl="0" marL="457200" rtl="0" algn="ctr">
              <a:lnSpc>
                <a:spcPct val="90000"/>
              </a:lnSpc>
              <a:spcBef>
                <a:spcPts val="800"/>
              </a:spcBef>
              <a:spcAft>
                <a:spcPts val="0"/>
              </a:spcAft>
              <a:buSzPct val="163636"/>
              <a:buNone/>
            </a:pPr>
            <a:r>
              <a:rPr b="1" i="1" lang="es-ES" sz="4400" u="sng"/>
              <a:t>LTS</a:t>
            </a:r>
            <a:r>
              <a:rPr lang="es-ES" sz="4400"/>
              <a:t> (soporte a largo plazo) : como se mencionó en el comentario, tendrá soporte y mantenimiento durante al menos 18 meses. Entonces, es mejor usar este en Producción para node.js como un servicio de back-end.</a:t>
            </a:r>
            <a:endParaRPr/>
          </a:p>
          <a:p>
            <a:pPr indent="-361950" lvl="0" marL="457200" rtl="0" algn="ctr">
              <a:lnSpc>
                <a:spcPct val="90000"/>
              </a:lnSpc>
              <a:spcBef>
                <a:spcPts val="800"/>
              </a:spcBef>
              <a:spcAft>
                <a:spcPts val="0"/>
              </a:spcAft>
              <a:buSzPct val="163636"/>
              <a:buNone/>
            </a:pPr>
            <a:r>
              <a:t/>
            </a:r>
            <a:endParaRPr sz="4400"/>
          </a:p>
          <a:p>
            <a:pPr indent="-361950" lvl="0" marL="457200" rtl="0" algn="ctr">
              <a:lnSpc>
                <a:spcPct val="90000"/>
              </a:lnSpc>
              <a:spcBef>
                <a:spcPts val="800"/>
              </a:spcBef>
              <a:spcAft>
                <a:spcPts val="0"/>
              </a:spcAft>
              <a:buSzPct val="163636"/>
              <a:buNone/>
            </a:pPr>
            <a:r>
              <a:rPr b="1" i="1" lang="es-ES" sz="4400" u="sng"/>
              <a:t>Estable</a:t>
            </a:r>
            <a:r>
              <a:rPr lang="es-ES" sz="4400"/>
              <a:t>  : tendrá soporte durante aproximadamente 8 meses, con características/actualizaciones lanzadas con mayor frecuencia. Esta versión estará bien para producción si está utilizando node.js para servicios front-end (gestión de dependencias, etc.). También funcionará para node.js en el back-end, si tiene la capacidad de actualizar fácilmente sus aplicaciones sin interrumpir el entorno.</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
          <p:cNvSpPr txBox="1"/>
          <p:nvPr>
            <p:ph type="ctrTitle"/>
          </p:nvPr>
        </p:nvSpPr>
        <p:spPr>
          <a:xfrm>
            <a:off x="1167714" y="2464626"/>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Lo que debes saber</a:t>
            </a:r>
            <a:br>
              <a:rPr b="0" lang="es-ES"/>
            </a:br>
            <a:r>
              <a:rPr lang="es-ES"/>
              <a:t>antes de empezar</a:t>
            </a:r>
            <a:br>
              <a:rPr b="0" lang="es-ES"/>
            </a:br>
            <a:br>
              <a:rPr lang="es-ES"/>
            </a:br>
            <a:endParaRPr/>
          </a:p>
        </p:txBody>
      </p:sp>
      <p:pic>
        <p:nvPicPr>
          <p:cNvPr id="251" name="Google Shape;251;p4"/>
          <p:cNvPicPr preferRelativeResize="0"/>
          <p:nvPr/>
        </p:nvPicPr>
        <p:blipFill rotWithShape="1">
          <a:blip r:embed="rId3">
            <a:alphaModFix/>
          </a:blip>
          <a:srcRect b="0" l="0" r="0" t="0"/>
          <a:stretch/>
        </p:blipFill>
        <p:spPr>
          <a:xfrm>
            <a:off x="4110986" y="1089244"/>
            <a:ext cx="790527" cy="7905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32"/>
          <p:cNvPicPr preferRelativeResize="0"/>
          <p:nvPr/>
        </p:nvPicPr>
        <p:blipFill rotWithShape="1">
          <a:blip r:embed="rId3">
            <a:alphaModFix/>
          </a:blip>
          <a:srcRect b="0" l="0" r="0" t="0"/>
          <a:stretch/>
        </p:blipFill>
        <p:spPr>
          <a:xfrm>
            <a:off x="3295135" y="833670"/>
            <a:ext cx="2520778" cy="981003"/>
          </a:xfrm>
          <a:prstGeom prst="rect">
            <a:avLst/>
          </a:prstGeom>
          <a:noFill/>
          <a:ln>
            <a:noFill/>
          </a:ln>
        </p:spPr>
      </p:pic>
      <p:sp>
        <p:nvSpPr>
          <p:cNvPr id="510" name="Google Shape;510;p32"/>
          <p:cNvSpPr txBox="1"/>
          <p:nvPr>
            <p:ph idx="1" type="subTitle"/>
          </p:nvPr>
        </p:nvSpPr>
        <p:spPr>
          <a:xfrm>
            <a:off x="1200664" y="2034264"/>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Npm (Node</a:t>
            </a:r>
            <a:r>
              <a:rPr lang="es-ES"/>
              <a:t> </a:t>
            </a:r>
            <a:r>
              <a:rPr b="1" lang="es-ES"/>
              <a:t>package manager)</a:t>
            </a:r>
            <a:r>
              <a:rPr lang="es-ES"/>
              <a:t> es el sistema de gestión de paquetes por defecto para Node.js, un entorno de ejecución para JavaScript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3"/>
          <p:cNvSpPr txBox="1"/>
          <p:nvPr>
            <p:ph type="ctrTitle"/>
          </p:nvPr>
        </p:nvSpPr>
        <p:spPr>
          <a:xfrm>
            <a:off x="970006" y="568411"/>
            <a:ext cx="7399637" cy="922638"/>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Comprobar correcta Instalación</a:t>
            </a:r>
            <a:endParaRPr/>
          </a:p>
        </p:txBody>
      </p:sp>
      <p:pic>
        <p:nvPicPr>
          <p:cNvPr id="516" name="Google Shape;516;p33"/>
          <p:cNvPicPr preferRelativeResize="0"/>
          <p:nvPr/>
        </p:nvPicPr>
        <p:blipFill rotWithShape="1">
          <a:blip r:embed="rId3">
            <a:alphaModFix/>
          </a:blip>
          <a:srcRect b="0" l="0" r="0" t="0"/>
          <a:stretch/>
        </p:blipFill>
        <p:spPr>
          <a:xfrm>
            <a:off x="2219325" y="1724025"/>
            <a:ext cx="4705350" cy="1695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4"/>
          <p:cNvSpPr txBox="1"/>
          <p:nvPr/>
        </p:nvSpPr>
        <p:spPr>
          <a:xfrm>
            <a:off x="2084174" y="2159227"/>
            <a:ext cx="4563678" cy="6370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600"/>
              <a:buFont typeface="Arial"/>
              <a:buNone/>
            </a:pPr>
            <a:r>
              <a:rPr b="1" i="0" lang="es-ES" sz="3600" u="none" cap="none" strike="noStrike">
                <a:solidFill>
                  <a:srgbClr val="4089D7"/>
                </a:solidFill>
                <a:latin typeface="Nunito"/>
                <a:ea typeface="Nunito"/>
                <a:cs typeface="Nunito"/>
                <a:sym typeface="Nunito"/>
              </a:rPr>
              <a:t>React Js</a:t>
            </a:r>
            <a:endParaRPr b="1" i="0" sz="3600" u="none" cap="none" strike="noStrike">
              <a:solidFill>
                <a:srgbClr val="4089D7"/>
              </a:solidFill>
              <a:latin typeface="Nunito"/>
              <a:ea typeface="Nunito"/>
              <a:cs typeface="Nunito"/>
              <a:sym typeface="Nunito"/>
            </a:endParaRPr>
          </a:p>
        </p:txBody>
      </p:sp>
      <p:pic>
        <p:nvPicPr>
          <p:cNvPr descr="https://lh4.googleusercontent.com/mvf-RGLRoNzbKiJp3RzSDpKYC894T7pWGPhQ7cri3d4CT2yac4t7mmuF5lnWJhP7vpowA-7AriZUIeh2oJob_hhhyoPHoyyzmfcU0tFD0JRlkPffkbmhKI2cZwt72YPELOJSigw6ymbT-4YvC7AtngTOS27lCicJlXKH9k90gLO82gDbwCgLhhzpUycI" id="522" name="Google Shape;522;p34"/>
          <p:cNvPicPr preferRelativeResize="0"/>
          <p:nvPr/>
        </p:nvPicPr>
        <p:blipFill rotWithShape="1">
          <a:blip r:embed="rId3">
            <a:alphaModFix/>
          </a:blip>
          <a:srcRect b="0" l="0" r="0" t="0"/>
          <a:stretch/>
        </p:blipFill>
        <p:spPr>
          <a:xfrm>
            <a:off x="3865950" y="1093198"/>
            <a:ext cx="1000125" cy="1000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35"/>
          <p:cNvSpPr txBox="1"/>
          <p:nvPr>
            <p:ph idx="1" type="subTitle"/>
          </p:nvPr>
        </p:nvSpPr>
        <p:spPr>
          <a:xfrm>
            <a:off x="1101811" y="2108405"/>
            <a:ext cx="6858000" cy="1241700"/>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b="1" lang="es-ES"/>
              <a:t>React</a:t>
            </a:r>
            <a:r>
              <a:rPr lang="es-ES"/>
              <a:t> (también llamada </a:t>
            </a:r>
            <a:r>
              <a:rPr b="1" lang="es-ES"/>
              <a:t>React.js</a:t>
            </a:r>
            <a:r>
              <a:rPr lang="es-ES"/>
              <a:t> o ReactJS) es una biblioteca JavaScript de código abierto diseñada para crear interfaces de usuario con el objetivo de facilitar el desarrollo de aplicaciones en una sola página. Es mantenido por Facebook y la comunidad de software libre. En el proyecto hay más de mil desarrolladores libres.</a:t>
            </a:r>
            <a:endParaRPr/>
          </a:p>
        </p:txBody>
      </p:sp>
      <p:pic>
        <p:nvPicPr>
          <p:cNvPr descr="https://lh4.googleusercontent.com/mvf-RGLRoNzbKiJp3RzSDpKYC894T7pWGPhQ7cri3d4CT2yac4t7mmuF5lnWJhP7vpowA-7AriZUIeh2oJob_hhhyoPHoyyzmfcU0tFD0JRlkPffkbmhKI2cZwt72YPELOJSigw6ymbT-4YvC7AtngTOS27lCicJlXKH9k90gLO82gDbwCgLhhzpUycI" id="528" name="Google Shape;528;p35"/>
          <p:cNvPicPr preferRelativeResize="0"/>
          <p:nvPr/>
        </p:nvPicPr>
        <p:blipFill rotWithShape="1">
          <a:blip r:embed="rId3">
            <a:alphaModFix/>
          </a:blip>
          <a:srcRect b="0" l="0" r="0" t="0"/>
          <a:stretch/>
        </p:blipFill>
        <p:spPr>
          <a:xfrm>
            <a:off x="3923573" y="837824"/>
            <a:ext cx="1000125" cy="1000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6"/>
          <p:cNvSpPr txBox="1"/>
          <p:nvPr>
            <p:ph type="ctrTitle"/>
          </p:nvPr>
        </p:nvSpPr>
        <p:spPr>
          <a:xfrm>
            <a:off x="1134762" y="396929"/>
            <a:ext cx="6858000" cy="133301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Crear una aplicación</a:t>
            </a:r>
            <a:br>
              <a:rPr lang="es-ES"/>
            </a:br>
            <a:endParaRPr/>
          </a:p>
        </p:txBody>
      </p:sp>
      <p:sp>
        <p:nvSpPr>
          <p:cNvPr id="534" name="Google Shape;534;p36"/>
          <p:cNvSpPr txBox="1"/>
          <p:nvPr>
            <p:ph idx="1" type="subTitle"/>
          </p:nvPr>
        </p:nvSpPr>
        <p:spPr>
          <a:xfrm>
            <a:off x="1200666" y="1243432"/>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ES"/>
              <a:t>Create React App</a:t>
            </a:r>
            <a:r>
              <a:rPr lang="es-ES"/>
              <a:t> es un entorno cómodo para </a:t>
            </a:r>
            <a:r>
              <a:rPr b="1" lang="es-ES"/>
              <a:t>aprender React</a:t>
            </a:r>
            <a:r>
              <a:rPr lang="es-ES"/>
              <a:t> y es la mejor manera de comenzar a crear </a:t>
            </a:r>
            <a:r>
              <a:rPr b="1" lang="es-ES"/>
              <a:t>una nueva aplicación de una sola página</a:t>
            </a:r>
            <a:r>
              <a:rPr lang="es-ES"/>
              <a:t> en React.</a:t>
            </a:r>
            <a:endParaRPr/>
          </a:p>
          <a:p>
            <a:pPr indent="-361950" lvl="0" marL="457200" rtl="0" algn="ctr">
              <a:lnSpc>
                <a:spcPct val="90000"/>
              </a:lnSpc>
              <a:spcBef>
                <a:spcPts val="800"/>
              </a:spcBef>
              <a:spcAft>
                <a:spcPts val="0"/>
              </a:spcAft>
              <a:buClr>
                <a:schemeClr val="dk1"/>
              </a:buClr>
              <a:buSzPts val="1800"/>
              <a:buNone/>
            </a:pPr>
            <a:r>
              <a:rPr lang="es-ES"/>
              <a:t>(Create React App funciona en macOS, Windows y Linux).</a:t>
            </a:r>
            <a:endParaRPr/>
          </a:p>
        </p:txBody>
      </p:sp>
      <p:pic>
        <p:nvPicPr>
          <p:cNvPr id="535" name="Google Shape;535;p36"/>
          <p:cNvPicPr preferRelativeResize="0"/>
          <p:nvPr/>
        </p:nvPicPr>
        <p:blipFill rotWithShape="1">
          <a:blip r:embed="rId3">
            <a:alphaModFix/>
          </a:blip>
          <a:srcRect b="0" l="0" r="0" t="0"/>
          <a:stretch/>
        </p:blipFill>
        <p:spPr>
          <a:xfrm>
            <a:off x="3081466" y="2830341"/>
            <a:ext cx="3162300" cy="962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7"/>
          <p:cNvSpPr txBox="1"/>
          <p:nvPr>
            <p:ph type="ctrTitle"/>
          </p:nvPr>
        </p:nvSpPr>
        <p:spPr>
          <a:xfrm>
            <a:off x="1118287" y="1408670"/>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Git y Github</a:t>
            </a:r>
            <a:endParaRPr/>
          </a:p>
        </p:txBody>
      </p:sp>
      <p:sp>
        <p:nvSpPr>
          <p:cNvPr id="541" name="Google Shape;541;p3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Github</a:t>
            </a:r>
            <a:r>
              <a:rPr lang="es-ES"/>
              <a:t> es un repositorio online gratuito que </a:t>
            </a:r>
            <a:r>
              <a:rPr b="1" lang="es-ES"/>
              <a:t>permite gestionar proyectos y controlar versiones de código</a:t>
            </a:r>
            <a:endParaRPr/>
          </a:p>
        </p:txBody>
      </p:sp>
      <p:pic>
        <p:nvPicPr>
          <p:cNvPr id="542" name="Google Shape;542;p37"/>
          <p:cNvPicPr preferRelativeResize="0"/>
          <p:nvPr/>
        </p:nvPicPr>
        <p:blipFill rotWithShape="1">
          <a:blip r:embed="rId3">
            <a:alphaModFix/>
          </a:blip>
          <a:srcRect b="0" l="0" r="0" t="0"/>
          <a:stretch/>
        </p:blipFill>
        <p:spPr>
          <a:xfrm>
            <a:off x="4267505" y="1006866"/>
            <a:ext cx="666960" cy="6669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38"/>
          <p:cNvPicPr preferRelativeResize="0"/>
          <p:nvPr/>
        </p:nvPicPr>
        <p:blipFill rotWithShape="1">
          <a:blip r:embed="rId3">
            <a:alphaModFix/>
          </a:blip>
          <a:srcRect b="16877" l="4956" r="5074" t="28027"/>
          <a:stretch/>
        </p:blipFill>
        <p:spPr>
          <a:xfrm>
            <a:off x="1482810" y="1532238"/>
            <a:ext cx="6170141" cy="2833816"/>
          </a:xfrm>
          <a:prstGeom prst="rect">
            <a:avLst/>
          </a:prstGeom>
          <a:noFill/>
          <a:ln>
            <a:noFill/>
          </a:ln>
        </p:spPr>
      </p:pic>
      <p:sp>
        <p:nvSpPr>
          <p:cNvPr id="548" name="Google Shape;548;p38"/>
          <p:cNvSpPr txBox="1"/>
          <p:nvPr>
            <p:ph type="ctrTitle"/>
          </p:nvPr>
        </p:nvSpPr>
        <p:spPr>
          <a:xfrm>
            <a:off x="978244" y="639196"/>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Git y Github</a:t>
            </a:r>
            <a:endParaRPr/>
          </a:p>
        </p:txBody>
      </p:sp>
      <p:pic>
        <p:nvPicPr>
          <p:cNvPr id="549" name="Google Shape;549;p38"/>
          <p:cNvPicPr preferRelativeResize="0"/>
          <p:nvPr/>
        </p:nvPicPr>
        <p:blipFill rotWithShape="1">
          <a:blip r:embed="rId4">
            <a:alphaModFix/>
          </a:blip>
          <a:srcRect b="0" l="0" r="0" t="0"/>
          <a:stretch/>
        </p:blipFill>
        <p:spPr>
          <a:xfrm>
            <a:off x="4160413" y="178512"/>
            <a:ext cx="666960" cy="66696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555" name="Google Shape;555;p3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56" name="Google Shape;556;p39"/>
          <p:cNvPicPr preferRelativeResize="0"/>
          <p:nvPr/>
        </p:nvPicPr>
        <p:blipFill rotWithShape="1">
          <a:blip r:embed="rId3">
            <a:alphaModFix/>
          </a:blip>
          <a:srcRect b="0" l="0" r="0" t="0"/>
          <a:stretch/>
        </p:blipFill>
        <p:spPr>
          <a:xfrm>
            <a:off x="1262276" y="152400"/>
            <a:ext cx="6924247"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da130b5226_0_6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l">
              <a:lnSpc>
                <a:spcPct val="150000"/>
              </a:lnSpc>
              <a:spcBef>
                <a:spcPts val="1200"/>
              </a:spcBef>
              <a:spcAft>
                <a:spcPts val="0"/>
              </a:spcAft>
              <a:buSzPts val="4100"/>
              <a:buNone/>
            </a:pPr>
            <a:r>
              <a:rPr lang="es-ES"/>
              <a:t>Postman</a:t>
            </a:r>
            <a:endParaRPr sz="1200">
              <a:solidFill>
                <a:srgbClr val="ECECEC"/>
              </a:solidFill>
              <a:highlight>
                <a:srgbClr val="212121"/>
              </a:highlight>
              <a:latin typeface="Roboto"/>
              <a:ea typeface="Roboto"/>
              <a:cs typeface="Roboto"/>
              <a:sym typeface="Roboto"/>
            </a:endParaRPr>
          </a:p>
          <a:p>
            <a:pPr indent="0" lvl="0" marL="0" rtl="0" algn="ctr">
              <a:lnSpc>
                <a:spcPct val="90000"/>
              </a:lnSpc>
              <a:spcBef>
                <a:spcPts val="200"/>
              </a:spcBef>
              <a:spcAft>
                <a:spcPts val="0"/>
              </a:spcAft>
              <a:buSzPts val="4100"/>
              <a:buNone/>
            </a:pPr>
            <a:r>
              <a:t/>
            </a:r>
            <a:endParaRPr/>
          </a:p>
        </p:txBody>
      </p:sp>
      <p:sp>
        <p:nvSpPr>
          <p:cNvPr id="562" name="Google Shape;562;g2da130b5226_0_62"/>
          <p:cNvSpPr txBox="1"/>
          <p:nvPr>
            <p:ph idx="1" type="subTitle"/>
          </p:nvPr>
        </p:nvSpPr>
        <p:spPr>
          <a:xfrm>
            <a:off x="1143000" y="1771651"/>
            <a:ext cx="6858000" cy="2793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¿Qué es Postman?</a:t>
            </a:r>
            <a:endParaRPr/>
          </a:p>
          <a:p>
            <a:pPr indent="0" lvl="0" marL="0" rtl="0" algn="ctr">
              <a:lnSpc>
                <a:spcPct val="90000"/>
              </a:lnSpc>
              <a:spcBef>
                <a:spcPts val="800"/>
              </a:spcBef>
              <a:spcAft>
                <a:spcPts val="0"/>
              </a:spcAft>
              <a:buSzPts val="1800"/>
              <a:buNone/>
            </a:pPr>
            <a:r>
              <a:rPr lang="es-ES"/>
              <a:t>Postman es una plataforma popular utilizada por desarrolladores de software para diseñar, probar, documentar y monitorear APIs (Interfaces de Programación de Aplicaciones). Ofrece una interfaz de usuario intuitiva que permite a los desarrolladores crear solicitudes HTTP sin necesidad de escribir código complejo. Esto hace que Postman sea accesible tanto para desarrolladores experimentados como para aquellos que están comenzando en el mundo del desarrollo de APIs.</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2da130b5226_0_69"/>
          <p:cNvSpPr txBox="1"/>
          <p:nvPr>
            <p:ph type="ctrTitle"/>
          </p:nvPr>
        </p:nvSpPr>
        <p:spPr>
          <a:xfrm>
            <a:off x="1227675" y="226474"/>
            <a:ext cx="6858000" cy="903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a:t>Ventajas de Usar Postman</a:t>
            </a:r>
            <a:endParaRPr b="0" sz="1800">
              <a:solidFill>
                <a:schemeClr val="dk1"/>
              </a:solidFill>
            </a:endParaRPr>
          </a:p>
          <a:p>
            <a:pPr indent="0" lvl="0" marL="0" rtl="0" algn="ctr">
              <a:lnSpc>
                <a:spcPct val="90000"/>
              </a:lnSpc>
              <a:spcBef>
                <a:spcPts val="0"/>
              </a:spcBef>
              <a:spcAft>
                <a:spcPts val="0"/>
              </a:spcAft>
              <a:buSzPts val="4100"/>
              <a:buNone/>
            </a:pPr>
            <a:r>
              <a:t/>
            </a:r>
            <a:endParaRPr b="0" sz="1800">
              <a:solidFill>
                <a:schemeClr val="dk1"/>
              </a:solidFill>
            </a:endParaRPr>
          </a:p>
        </p:txBody>
      </p:sp>
      <p:sp>
        <p:nvSpPr>
          <p:cNvPr id="568" name="Google Shape;568;g2da130b5226_0_69"/>
          <p:cNvSpPr txBox="1"/>
          <p:nvPr>
            <p:ph idx="1" type="subTitle"/>
          </p:nvPr>
        </p:nvSpPr>
        <p:spPr>
          <a:xfrm>
            <a:off x="1058325" y="1316576"/>
            <a:ext cx="6858000" cy="27834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b="1" lang="es-ES"/>
              <a:t>Facilidad de Uso:</a:t>
            </a:r>
            <a:r>
              <a:rPr lang="es-ES"/>
              <a:t> Postman tiene una interfaz gráfica de usuario amigable que facilita la creación, prueba y gestión de APIs sin necesidad de escribir scripts complicados.</a:t>
            </a:r>
            <a:endParaRPr/>
          </a:p>
          <a:p>
            <a:pPr indent="0" lvl="0" marL="0" rtl="0" algn="ctr">
              <a:lnSpc>
                <a:spcPct val="90000"/>
              </a:lnSpc>
              <a:spcBef>
                <a:spcPts val="800"/>
              </a:spcBef>
              <a:spcAft>
                <a:spcPts val="0"/>
              </a:spcAft>
              <a:buSzPts val="1800"/>
              <a:buNone/>
            </a:pPr>
            <a:r>
              <a:rPr b="1" lang="es-ES"/>
              <a:t>Pruebas Automatizadas de APIs:</a:t>
            </a:r>
            <a:r>
              <a:rPr lang="es-ES"/>
              <a:t> Permite a los usuarios crear colecciones de pruebas para sus APIs que pueden ser ejecutadas como pruebas automatizadas para validar la funcionalidad, fiabilidad y seguridad de las APIs.</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ph type="ctrTitle"/>
          </p:nvPr>
        </p:nvSpPr>
        <p:spPr>
          <a:xfrm>
            <a:off x="1175951" y="1912691"/>
            <a:ext cx="6858000" cy="1790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Acuerdos </a:t>
            </a:r>
            <a:br>
              <a:rPr b="0" lang="es-ES"/>
            </a:br>
            <a:r>
              <a:rPr lang="es-ES"/>
              <a:t>y compromisos</a:t>
            </a:r>
            <a:br>
              <a:rPr b="0" lang="es-ES"/>
            </a:br>
            <a:br>
              <a:rPr lang="es-ES"/>
            </a:br>
            <a:endParaRPr/>
          </a:p>
        </p:txBody>
      </p:sp>
      <p:pic>
        <p:nvPicPr>
          <p:cNvPr id="257" name="Google Shape;257;p5"/>
          <p:cNvPicPr preferRelativeResize="0"/>
          <p:nvPr/>
        </p:nvPicPr>
        <p:blipFill rotWithShape="1">
          <a:blip r:embed="rId3">
            <a:alphaModFix/>
          </a:blip>
          <a:srcRect b="0" l="0" r="0" t="0"/>
          <a:stretch/>
        </p:blipFill>
        <p:spPr>
          <a:xfrm>
            <a:off x="3779623" y="453081"/>
            <a:ext cx="1293341" cy="129334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2da130b5226_0_75"/>
          <p:cNvSpPr txBox="1"/>
          <p:nvPr>
            <p:ph idx="1" type="subTitle"/>
          </p:nvPr>
        </p:nvSpPr>
        <p:spPr>
          <a:xfrm>
            <a:off x="1217100" y="766226"/>
            <a:ext cx="6858000" cy="31539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b="1" lang="es-ES"/>
              <a:t>Documentación Dinámica:</a:t>
            </a:r>
            <a:r>
              <a:rPr lang="es-ES"/>
              <a:t> Postman genera automáticamente documentación para las APIs, la cual puede ser compartida con el equipo de desarrollo o con partes interesadas externas, asegurando que todos tengan acceso a información actualizada y precisa.</a:t>
            </a:r>
            <a:endParaRPr/>
          </a:p>
          <a:p>
            <a:pPr indent="0" lvl="0" marL="0" rtl="0" algn="ctr">
              <a:lnSpc>
                <a:spcPct val="90000"/>
              </a:lnSpc>
              <a:spcBef>
                <a:spcPts val="800"/>
              </a:spcBef>
              <a:spcAft>
                <a:spcPts val="0"/>
              </a:spcAft>
              <a:buSzPts val="1800"/>
              <a:buNone/>
            </a:pPr>
            <a:r>
              <a:rPr b="1" lang="es-ES"/>
              <a:t>Ambientes y Variables:</a:t>
            </a:r>
            <a:r>
              <a:rPr lang="es-ES"/>
              <a:t> Postman permite definir diferentes entornos (por ejemplo, desarrollo, prueba y producción) y manejar variables dentro de cada entorno. Esto facilita la prueba de APIs bajo diferentes condiciones sin cambiar manualmente los valores en las solicitudes.</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da130b5226_0_81"/>
          <p:cNvSpPr txBox="1"/>
          <p:nvPr>
            <p:ph idx="1" type="subTitle"/>
          </p:nvPr>
        </p:nvSpPr>
        <p:spPr>
          <a:xfrm>
            <a:off x="1143000" y="1104895"/>
            <a:ext cx="6858000" cy="28383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b="1" lang="es-ES"/>
              <a:t>Integración y Colaboración:</a:t>
            </a:r>
            <a:r>
              <a:rPr lang="es-ES"/>
              <a:t> Ofrece funcionalidades de colaboración en equipo que permiten a los desarrolladores compartir colecciones de pruebas, ambientes y documentaciones, lo que mejora la coordinación en proyectos de desarrollo de software.</a:t>
            </a:r>
            <a:endParaRPr/>
          </a:p>
          <a:p>
            <a:pPr indent="0" lvl="0" marL="0" rtl="0" algn="ctr">
              <a:lnSpc>
                <a:spcPct val="90000"/>
              </a:lnSpc>
              <a:spcBef>
                <a:spcPts val="800"/>
              </a:spcBef>
              <a:spcAft>
                <a:spcPts val="0"/>
              </a:spcAft>
              <a:buSzPts val="1800"/>
              <a:buNone/>
            </a:pPr>
            <a:r>
              <a:rPr b="1" lang="es-ES"/>
              <a:t>Monitoreo de APIs:</a:t>
            </a:r>
            <a:r>
              <a:rPr lang="es-ES"/>
              <a:t> Postman también incluye herramientas de monitoreo que permiten a los desarrolladores verificar el rendimiento de sus APIs en tiempo real y recibir notificaciones sobre problemas o interrupciones en las APIs.</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da130b5226_0_8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584" name="Google Shape;584;g2da130b5226_0_8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585" name="Google Shape;585;g2da130b5226_0_88"/>
          <p:cNvPicPr preferRelativeResize="0"/>
          <p:nvPr/>
        </p:nvPicPr>
        <p:blipFill rotWithShape="1">
          <a:blip r:embed="rId3">
            <a:alphaModFix/>
          </a:blip>
          <a:srcRect b="0" l="0" r="0" t="0"/>
          <a:stretch/>
        </p:blipFill>
        <p:spPr>
          <a:xfrm>
            <a:off x="0" y="8151"/>
            <a:ext cx="9144000" cy="51271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0"/>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591" name="Google Shape;591;p40"/>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592" name="Google Shape;592;p40"/>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593" name="Google Shape;593;p40"/>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594" name="Google Shape;594;p40"/>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595" name="Google Shape;595;p40"/>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596" name="Google Shape;596;p40"/>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597" name="Google Shape;597;p40"/>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1"/>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603" name="Google Shape;603;p41"/>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604" name="Google Shape;604;p41"/>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605" name="Google Shape;605;p41"/>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606" name="Google Shape;606;p41"/>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da130b5226_0_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263" name="Google Shape;263;g2da130b5226_0_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264" name="Google Shape;264;g2da130b5226_0_1"/>
          <p:cNvPicPr preferRelativeResize="0"/>
          <p:nvPr/>
        </p:nvPicPr>
        <p:blipFill rotWithShape="1">
          <a:blip r:embed="rId3">
            <a:alphaModFix/>
          </a:blip>
          <a:srcRect b="0" l="0" r="0" t="0"/>
          <a:stretch/>
        </p:blipFill>
        <p:spPr>
          <a:xfrm>
            <a:off x="29928" y="0"/>
            <a:ext cx="9084143"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
          <p:cNvSpPr txBox="1"/>
          <p:nvPr>
            <p:ph type="ctrTitle"/>
          </p:nvPr>
        </p:nvSpPr>
        <p:spPr>
          <a:xfrm>
            <a:off x="1134762" y="372215"/>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Convivencia</a:t>
            </a:r>
            <a:br>
              <a:rPr b="0" lang="es-ES"/>
            </a:br>
            <a:br>
              <a:rPr lang="es-ES"/>
            </a:br>
            <a:endParaRPr/>
          </a:p>
        </p:txBody>
      </p:sp>
      <p:sp>
        <p:nvSpPr>
          <p:cNvPr id="270" name="Google Shape;270;p6"/>
          <p:cNvSpPr txBox="1"/>
          <p:nvPr>
            <p:ph idx="1" type="subTitle"/>
          </p:nvPr>
        </p:nvSpPr>
        <p:spPr>
          <a:xfrm>
            <a:off x="829962" y="1515279"/>
            <a:ext cx="335486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SzPct val="108107"/>
              <a:buFont typeface="Noto Sans Symbols"/>
              <a:buChar char="✔"/>
            </a:pPr>
            <a:r>
              <a:rPr lang="es-ES"/>
              <a:t>Conoce nuestro </a:t>
            </a:r>
            <a:r>
              <a:rPr lang="es-ES" u="sng"/>
              <a:t>código de conducta</a:t>
            </a:r>
            <a:r>
              <a:rPr lang="es-ES"/>
              <a:t> y ayúdanos a generar un ambiente de clases súper ameno. (Discord)</a:t>
            </a:r>
            <a:endParaRPr/>
          </a:p>
          <a:p>
            <a:pPr indent="-247650" lvl="0" marL="457200" rtl="0" algn="ctr">
              <a:lnSpc>
                <a:spcPct val="90000"/>
              </a:lnSpc>
              <a:spcBef>
                <a:spcPts val="800"/>
              </a:spcBef>
              <a:spcAft>
                <a:spcPts val="0"/>
              </a:spcAft>
              <a:buSzPct val="108107"/>
              <a:buFont typeface="Noto Sans Symbols"/>
              <a:buNone/>
            </a:pPr>
            <a:r>
              <a:t/>
            </a:r>
            <a:endParaRPr/>
          </a:p>
        </p:txBody>
      </p:sp>
      <p:sp>
        <p:nvSpPr>
          <p:cNvPr id="271" name="Google Shape;271;p6"/>
          <p:cNvSpPr txBox="1"/>
          <p:nvPr/>
        </p:nvSpPr>
        <p:spPr>
          <a:xfrm>
            <a:off x="5076567" y="1437020"/>
            <a:ext cx="3515498" cy="1701596"/>
          </a:xfrm>
          <a:prstGeom prst="rect">
            <a:avLst/>
          </a:prstGeom>
          <a:noFill/>
          <a:ln>
            <a:noFill/>
          </a:ln>
        </p:spPr>
        <p:txBody>
          <a:bodyPr anchorCtr="0" anchor="t" bIns="34275" lIns="68575" spcFirstLastPara="1" rIns="68575" wrap="square" tIns="34275">
            <a:normAutofit fontScale="92500"/>
          </a:bodyPr>
          <a:lstStyle/>
          <a:p>
            <a:pPr indent="-361950" lvl="0" marL="457200" marR="0" rtl="0" algn="ctr">
              <a:lnSpc>
                <a:spcPct val="90000"/>
              </a:lnSpc>
              <a:spcBef>
                <a:spcPts val="800"/>
              </a:spcBef>
              <a:spcAft>
                <a:spcPts val="0"/>
              </a:spcAft>
              <a:buClr>
                <a:schemeClr val="dk1"/>
              </a:buClr>
              <a:buSzPct val="108107"/>
              <a:buFont typeface="Noto Sans Symbols"/>
              <a:buChar char="✔"/>
            </a:pPr>
            <a:r>
              <a:rPr b="0" i="0" lang="es-ES" sz="1800" u="none" cap="none" strike="noStrike">
                <a:solidFill>
                  <a:schemeClr val="dk1"/>
                </a:solidFill>
                <a:latin typeface="Nunito"/>
                <a:ea typeface="Nunito"/>
                <a:cs typeface="Nunito"/>
                <a:sym typeface="Nunito"/>
              </a:rPr>
              <a:t>Durante las clases, emplea los medios de comunicación oficiales para canalizar tus dudas, consultas y/o comentarios: </a:t>
            </a:r>
            <a:r>
              <a:rPr b="1" i="0" lang="es-ES" sz="1800" u="none" cap="none" strike="noStrike">
                <a:solidFill>
                  <a:schemeClr val="dk1"/>
                </a:solidFill>
                <a:latin typeface="Nunito"/>
                <a:ea typeface="Nunito"/>
                <a:cs typeface="Nunito"/>
                <a:sym typeface="Nunito"/>
              </a:rPr>
              <a:t>chat en discord, y preguntas en zoom.</a:t>
            </a:r>
            <a:endParaRPr b="0" i="0" sz="1800" u="none" cap="none" strike="noStrike">
              <a:solidFill>
                <a:schemeClr val="dk1"/>
              </a:solidFill>
              <a:latin typeface="Nunito"/>
              <a:ea typeface="Nunito"/>
              <a:cs typeface="Nunito"/>
              <a:sym typeface="Nunito"/>
            </a:endParaRPr>
          </a:p>
        </p:txBody>
      </p:sp>
      <p:sp>
        <p:nvSpPr>
          <p:cNvPr id="272" name="Google Shape;272;p6"/>
          <p:cNvSpPr txBox="1"/>
          <p:nvPr/>
        </p:nvSpPr>
        <p:spPr>
          <a:xfrm>
            <a:off x="2671119" y="3155091"/>
            <a:ext cx="3960340" cy="1241700"/>
          </a:xfrm>
          <a:prstGeom prst="rect">
            <a:avLst/>
          </a:prstGeom>
          <a:noFill/>
          <a:ln>
            <a:noFill/>
          </a:ln>
        </p:spPr>
        <p:txBody>
          <a:bodyPr anchorCtr="0" anchor="t" bIns="34275" lIns="68575" spcFirstLastPara="1" rIns="68575" wrap="square" tIns="34275">
            <a:noAutofit/>
          </a:bodyPr>
          <a:lstStyle/>
          <a:p>
            <a:pPr indent="-361950" lvl="0" marL="457200" marR="0" rtl="0" algn="ctr">
              <a:lnSpc>
                <a:spcPct val="90000"/>
              </a:lnSpc>
              <a:spcBef>
                <a:spcPts val="800"/>
              </a:spcBef>
              <a:spcAft>
                <a:spcPts val="0"/>
              </a:spcAft>
              <a:buClr>
                <a:schemeClr val="dk1"/>
              </a:buClr>
              <a:buSzPts val="1800"/>
              <a:buFont typeface="Noto Sans Symbols"/>
              <a:buChar char="✔"/>
            </a:pPr>
            <a:r>
              <a:rPr b="0" i="0" lang="es-ES" sz="1700" u="none" cap="none" strike="noStrike">
                <a:solidFill>
                  <a:schemeClr val="dk1"/>
                </a:solidFill>
                <a:latin typeface="Nunito"/>
                <a:ea typeface="Nunito"/>
                <a:cs typeface="Nunito"/>
                <a:sym typeface="Nunito"/>
              </a:rPr>
              <a:t>No es tolerable la falta de respeto, la violencia y/o abuso verbal o de ninguna índole hacia cualquier miembro de la Comunidad de Generación T </a:t>
            </a:r>
            <a:endParaRPr b="0" i="0" sz="1700" u="none" cap="none" strike="noStrike">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da130b5226_0_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278" name="Google Shape;278;g2da130b5226_0_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279" name="Google Shape;279;g2da130b5226_0_7"/>
          <p:cNvPicPr preferRelativeResize="0"/>
          <p:nvPr/>
        </p:nvPicPr>
        <p:blipFill rotWithShape="1">
          <a:blip r:embed="rId3">
            <a:alphaModFix/>
          </a:blip>
          <a:srcRect b="0" l="0" r="0" t="0"/>
          <a:stretch/>
        </p:blipFill>
        <p:spPr>
          <a:xfrm>
            <a:off x="54061" y="0"/>
            <a:ext cx="9035878"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7"/>
          <p:cNvSpPr txBox="1"/>
          <p:nvPr>
            <p:ph type="ctrTitle"/>
          </p:nvPr>
        </p:nvSpPr>
        <p:spPr>
          <a:xfrm>
            <a:off x="1167714" y="1377231"/>
            <a:ext cx="6858000" cy="7646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Distractores</a:t>
            </a:r>
            <a:endParaRPr/>
          </a:p>
        </p:txBody>
      </p:sp>
      <p:sp>
        <p:nvSpPr>
          <p:cNvPr id="285" name="Google Shape;285;p7"/>
          <p:cNvSpPr txBox="1"/>
          <p:nvPr>
            <p:ph idx="1" type="subTitle"/>
          </p:nvPr>
        </p:nvSpPr>
        <p:spPr>
          <a:xfrm>
            <a:off x="1167714" y="2380735"/>
            <a:ext cx="6858000" cy="1809629"/>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SzPct val="117647"/>
              <a:buFont typeface="Noto Sans Symbols"/>
              <a:buChar char="✔"/>
            </a:pPr>
            <a:r>
              <a:rPr lang="es-ES"/>
              <a:t>Encuentra tu espacio y crea el momento oportuno para </a:t>
            </a:r>
            <a:r>
              <a:rPr b="1" lang="es-ES"/>
              <a:t>disfrutar de aprender</a:t>
            </a:r>
            <a:endParaRPr/>
          </a:p>
          <a:p>
            <a:pPr indent="0" lvl="0" marL="95250" rtl="0" algn="ctr">
              <a:lnSpc>
                <a:spcPct val="90000"/>
              </a:lnSpc>
              <a:spcBef>
                <a:spcPts val="800"/>
              </a:spcBef>
              <a:spcAft>
                <a:spcPts val="0"/>
              </a:spcAft>
              <a:buSzPct val="117647"/>
              <a:buNone/>
            </a:pPr>
            <a:r>
              <a:t/>
            </a:r>
            <a:endParaRPr b="1"/>
          </a:p>
          <a:p>
            <a:pPr indent="-361950" lvl="0" marL="457200" rtl="0" algn="ctr">
              <a:lnSpc>
                <a:spcPct val="90000"/>
              </a:lnSpc>
              <a:spcBef>
                <a:spcPts val="800"/>
              </a:spcBef>
              <a:spcAft>
                <a:spcPts val="0"/>
              </a:spcAft>
              <a:buSzPct val="117647"/>
              <a:buFont typeface="Noto Sans Symbols"/>
              <a:buChar char="✔"/>
            </a:pPr>
            <a:r>
              <a:rPr lang="es-ES"/>
              <a:t>Evita dispositivos y aplicaciones que puedan </a:t>
            </a:r>
            <a:r>
              <a:rPr b="1" lang="es-ES"/>
              <a:t>robar tu atención</a:t>
            </a:r>
            <a:endParaRPr/>
          </a:p>
          <a:p>
            <a:pPr indent="0" lvl="0" marL="95250" rtl="0" algn="ctr">
              <a:lnSpc>
                <a:spcPct val="90000"/>
              </a:lnSpc>
              <a:spcBef>
                <a:spcPts val="800"/>
              </a:spcBef>
              <a:spcAft>
                <a:spcPts val="0"/>
              </a:spcAft>
              <a:buSzPct val="117647"/>
              <a:buNone/>
            </a:pPr>
            <a:r>
              <a:t/>
            </a:r>
            <a:endParaRPr b="1"/>
          </a:p>
          <a:p>
            <a:pPr indent="-361950" lvl="0" marL="457200" rtl="0" algn="ctr">
              <a:lnSpc>
                <a:spcPct val="90000"/>
              </a:lnSpc>
              <a:spcBef>
                <a:spcPts val="800"/>
              </a:spcBef>
              <a:spcAft>
                <a:spcPts val="0"/>
              </a:spcAft>
              <a:buSzPct val="117647"/>
              <a:buFont typeface="Noto Sans Symbols"/>
              <a:buChar char="✔"/>
            </a:pPr>
            <a:r>
              <a:rPr lang="es-ES"/>
              <a:t>Mantén la </a:t>
            </a:r>
            <a:r>
              <a:rPr b="1" lang="es-ES"/>
              <a:t>mente abierta y flexible</a:t>
            </a:r>
            <a:r>
              <a:rPr lang="es-ES"/>
              <a:t>, los prejuicios y paradigmas no están invitados</a:t>
            </a:r>
            <a:endParaRPr b="1"/>
          </a:p>
          <a:p>
            <a:pPr indent="-361950" lvl="0" marL="457200" rtl="0" algn="ctr">
              <a:lnSpc>
                <a:spcPct val="90000"/>
              </a:lnSpc>
              <a:spcBef>
                <a:spcPts val="800"/>
              </a:spcBef>
              <a:spcAft>
                <a:spcPts val="0"/>
              </a:spcAft>
              <a:buClr>
                <a:schemeClr val="dk1"/>
              </a:buClr>
              <a:buSzPct val="117647"/>
              <a:buNone/>
            </a:pPr>
            <a:r>
              <a:t/>
            </a:r>
            <a:endParaRPr/>
          </a:p>
        </p:txBody>
      </p:sp>
      <p:pic>
        <p:nvPicPr>
          <p:cNvPr id="286" name="Google Shape;286;p7"/>
          <p:cNvPicPr preferRelativeResize="0"/>
          <p:nvPr/>
        </p:nvPicPr>
        <p:blipFill rotWithShape="1">
          <a:blip r:embed="rId3">
            <a:alphaModFix/>
          </a:blip>
          <a:srcRect b="0" l="0" r="0" t="0"/>
          <a:stretch/>
        </p:blipFill>
        <p:spPr>
          <a:xfrm>
            <a:off x="3880326" y="265461"/>
            <a:ext cx="1144754" cy="11447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